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6673453" y="3442394"/>
            <a:ext cx="11037094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821531">
              <a:lnSpc>
                <a:spcPct val="100000"/>
              </a:lnSpc>
              <a:defRPr b="0" spc="0" sz="11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6673453" y="7018734"/>
            <a:ext cx="11037094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1987276" y="11519296"/>
            <a:ext cx="402305" cy="404590"/>
          </a:xfrm>
          <a:prstGeom prst="rect">
            <a:avLst/>
          </a:prstGeom>
        </p:spPr>
        <p:txBody>
          <a:bodyPr lIns="53578" tIns="53578" rIns="53578" bIns="53578" anchor="t"/>
          <a:lstStyle>
            <a:lvl1pPr defTabSz="821531">
              <a:def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 Collection of Middle Corona Related Slides…"/>
          <p:cNvSpPr txBox="1"/>
          <p:nvPr/>
        </p:nvSpPr>
        <p:spPr>
          <a:xfrm>
            <a:off x="812234" y="2005279"/>
            <a:ext cx="22759531" cy="970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/>
            </a:pPr>
            <a:r>
              <a:t>A Collection of Middle Corona Related Slides</a:t>
            </a:r>
          </a:p>
          <a:p>
            <a:pPr>
              <a:defRPr sz="6300"/>
            </a:pPr>
          </a:p>
          <a:p>
            <a:pPr>
              <a:defRPr sz="6300"/>
            </a:pPr>
            <a:r>
              <a:t>Please credit as you see fit: </a:t>
            </a:r>
          </a:p>
          <a:p>
            <a:pPr>
              <a:defRPr sz="6300"/>
            </a:pPr>
            <a:r>
              <a:t>From: </a:t>
            </a:r>
            <a:r>
              <a:rPr i="1"/>
              <a:t>Defining the Middle Corona,</a:t>
            </a:r>
            <a:r>
              <a:t> Solar Physics Journal (2023)</a:t>
            </a:r>
          </a:p>
          <a:p>
            <a:pPr>
              <a:defRPr sz="6300"/>
            </a:pPr>
          </a:p>
          <a:p>
            <a:pPr>
              <a:defRPr sz="6300"/>
            </a:pPr>
            <a:r>
              <a:t>Or, use the Defining the Middle Corona QR code:</a:t>
            </a:r>
          </a:p>
          <a:p>
            <a:pPr>
              <a:defRPr sz="6400"/>
            </a:pPr>
          </a:p>
          <a:p>
            <a:pPr>
              <a:defRPr sz="6400"/>
            </a:pPr>
          </a:p>
          <a:p>
            <a:pPr>
              <a:defRPr sz="6400"/>
            </a:pPr>
          </a:p>
        </p:txBody>
      </p:sp>
      <p:pic>
        <p:nvPicPr>
          <p:cNvPr id="161" name="Screenshot 2023-08-09 at 3.11.37 PM.png" descr="Screenshot 2023-08-09 at 3.11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9771" y="8415330"/>
            <a:ext cx="2964458" cy="2979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ircle"/>
          <p:cNvSpPr/>
          <p:nvPr/>
        </p:nvSpPr>
        <p:spPr>
          <a:xfrm>
            <a:off x="23375858" y="1202534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7" name="125 (10) km/s"/>
          <p:cNvSpPr txBox="1"/>
          <p:nvPr/>
        </p:nvSpPr>
        <p:spPr>
          <a:xfrm>
            <a:off x="21447194" y="1018082"/>
            <a:ext cx="18143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125 (10) km/s</a:t>
            </a:r>
          </a:p>
        </p:txBody>
      </p:sp>
      <p:sp>
        <p:nvSpPr>
          <p:cNvPr id="438" name="Circle"/>
          <p:cNvSpPr/>
          <p:nvPr/>
        </p:nvSpPr>
        <p:spPr>
          <a:xfrm>
            <a:off x="23375858" y="1917525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9" name="Circle"/>
          <p:cNvSpPr/>
          <p:nvPr/>
        </p:nvSpPr>
        <p:spPr>
          <a:xfrm>
            <a:off x="23375858" y="3245805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0" name="275 (80) km/s"/>
          <p:cNvSpPr txBox="1"/>
          <p:nvPr/>
        </p:nvSpPr>
        <p:spPr>
          <a:xfrm>
            <a:off x="21447194" y="3061353"/>
            <a:ext cx="18143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275 (80) km/s</a:t>
            </a:r>
          </a:p>
        </p:txBody>
      </p:sp>
      <p:sp>
        <p:nvSpPr>
          <p:cNvPr id="441" name="Circle"/>
          <p:cNvSpPr/>
          <p:nvPr/>
        </p:nvSpPr>
        <p:spPr>
          <a:xfrm>
            <a:off x="23375858" y="4592150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2" name="350 (120) km/s"/>
          <p:cNvSpPr txBox="1"/>
          <p:nvPr/>
        </p:nvSpPr>
        <p:spPr>
          <a:xfrm>
            <a:off x="21288395" y="4407698"/>
            <a:ext cx="19731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350 (120) km/s</a:t>
            </a:r>
          </a:p>
        </p:txBody>
      </p:sp>
      <p:sp>
        <p:nvSpPr>
          <p:cNvPr id="443" name="Circle"/>
          <p:cNvSpPr/>
          <p:nvPr/>
        </p:nvSpPr>
        <p:spPr>
          <a:xfrm>
            <a:off x="23375858" y="5903301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4" name="400 (160) km/s"/>
          <p:cNvSpPr txBox="1"/>
          <p:nvPr/>
        </p:nvSpPr>
        <p:spPr>
          <a:xfrm>
            <a:off x="21288395" y="5706148"/>
            <a:ext cx="19731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400 (160) km/s</a:t>
            </a:r>
          </a:p>
        </p:txBody>
      </p:sp>
      <p:sp>
        <p:nvSpPr>
          <p:cNvPr id="445" name="Text"/>
          <p:cNvSpPr txBox="1"/>
          <p:nvPr/>
        </p:nvSpPr>
        <p:spPr>
          <a:xfrm>
            <a:off x="23375858" y="4847373"/>
            <a:ext cx="1270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6" name="200 (30) km/s"/>
          <p:cNvSpPr txBox="1"/>
          <p:nvPr/>
        </p:nvSpPr>
        <p:spPr>
          <a:xfrm>
            <a:off x="21447194" y="1733073"/>
            <a:ext cx="18143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200 (30) km/s</a:t>
            </a:r>
          </a:p>
        </p:txBody>
      </p:sp>
      <p:pic>
        <p:nvPicPr>
          <p:cNvPr id="447" name="JHV_2022-10-14_15.01.08-0001.png" descr="JHV_2022-10-14_15.01.08-0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9674" y="-6703374"/>
            <a:ext cx="36303348" cy="26678488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Oval"/>
          <p:cNvSpPr/>
          <p:nvPr/>
        </p:nvSpPr>
        <p:spPr>
          <a:xfrm>
            <a:off x="5218357" y="-118012"/>
            <a:ext cx="13947286" cy="1395202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49" name="JHV_2022-10-14_13.16.42-0001.png" descr="JHV_2022-10-14_13.16.42-0001.png"/>
          <p:cNvPicPr>
            <a:picLocks noChangeAspect="1"/>
          </p:cNvPicPr>
          <p:nvPr/>
        </p:nvPicPr>
        <p:blipFill>
          <a:blip r:embed="rId3">
            <a:extLst/>
          </a:blip>
          <a:srcRect l="33409" t="28209" r="33548" b="26828"/>
          <a:stretch>
            <a:fillRect/>
          </a:stretch>
        </p:blipFill>
        <p:spPr>
          <a:xfrm>
            <a:off x="6179636" y="822366"/>
            <a:ext cx="11995288" cy="11995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0" name="Shape"/>
          <p:cNvSpPr/>
          <p:nvPr/>
        </p:nvSpPr>
        <p:spPr>
          <a:xfrm flipH="1" rot="16858046">
            <a:off x="2917505" y="7200524"/>
            <a:ext cx="7086204" cy="720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07" y="0"/>
                </a:moveTo>
                <a:lnTo>
                  <a:pt x="0" y="12998"/>
                </a:lnTo>
                <a:cubicBezTo>
                  <a:pt x="1844" y="13634"/>
                  <a:pt x="3575" y="14676"/>
                  <a:pt x="5048" y="16125"/>
                </a:cubicBezTo>
                <a:cubicBezTo>
                  <a:pt x="6660" y="17710"/>
                  <a:pt x="7776" y="19596"/>
                  <a:pt x="8399" y="21600"/>
                </a:cubicBezTo>
                <a:lnTo>
                  <a:pt x="21600" y="17275"/>
                </a:lnTo>
                <a:cubicBezTo>
                  <a:pt x="20312" y="13311"/>
                  <a:pt x="18076" y="9579"/>
                  <a:pt x="14876" y="6434"/>
                </a:cubicBezTo>
                <a:cubicBezTo>
                  <a:pt x="11824" y="3434"/>
                  <a:pt x="8232" y="1291"/>
                  <a:pt x="4407" y="0"/>
                </a:cubicBezTo>
                <a:close/>
              </a:path>
            </a:pathLst>
          </a:custGeom>
          <a:solidFill>
            <a:srgbClr val="8DFFAB">
              <a:alpha val="2786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1" name="Circle"/>
          <p:cNvSpPr/>
          <p:nvPr/>
        </p:nvSpPr>
        <p:spPr>
          <a:xfrm>
            <a:off x="3210932" y="-2172874"/>
            <a:ext cx="17978869" cy="17978871"/>
          </a:xfrm>
          <a:prstGeom prst="ellipse">
            <a:avLst/>
          </a:prstGeom>
          <a:ln w="381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2" name="Circle"/>
          <p:cNvSpPr/>
          <p:nvPr/>
        </p:nvSpPr>
        <p:spPr>
          <a:xfrm>
            <a:off x="6190677" y="823605"/>
            <a:ext cx="11985914" cy="11985914"/>
          </a:xfrm>
          <a:prstGeom prst="ellipse">
            <a:avLst/>
          </a:prstGeom>
          <a:ln w="381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3" name="Circle"/>
          <p:cNvSpPr/>
          <p:nvPr/>
        </p:nvSpPr>
        <p:spPr>
          <a:xfrm>
            <a:off x="197721" y="-5154772"/>
            <a:ext cx="23971826" cy="23971828"/>
          </a:xfrm>
          <a:prstGeom prst="ellipse">
            <a:avLst/>
          </a:prstGeom>
          <a:ln w="381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4" name="Circle"/>
          <p:cNvSpPr/>
          <p:nvPr/>
        </p:nvSpPr>
        <p:spPr>
          <a:xfrm>
            <a:off x="-2782024" y="-8165831"/>
            <a:ext cx="29964782" cy="29964786"/>
          </a:xfrm>
          <a:prstGeom prst="ellipse">
            <a:avLst/>
          </a:prstGeom>
          <a:ln w="254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5" name="Circle"/>
          <p:cNvSpPr/>
          <p:nvPr/>
        </p:nvSpPr>
        <p:spPr>
          <a:xfrm>
            <a:off x="7791701" y="2407895"/>
            <a:ext cx="8817330" cy="8817330"/>
          </a:xfrm>
          <a:prstGeom prst="ellipse">
            <a:avLst/>
          </a:prstGeom>
          <a:ln w="38100">
            <a:solidFill>
              <a:srgbClr val="D5D5D5">
                <a:alpha val="67632"/>
              </a:srgbClr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6" name="Line"/>
          <p:cNvSpPr/>
          <p:nvPr/>
        </p:nvSpPr>
        <p:spPr>
          <a:xfrm flipV="1">
            <a:off x="16184745" y="3170356"/>
            <a:ext cx="4234024" cy="1797237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7" name="Flare Reconnection"/>
          <p:cNvSpPr txBox="1"/>
          <p:nvPr/>
        </p:nvSpPr>
        <p:spPr>
          <a:xfrm>
            <a:off x="15062685" y="8654499"/>
            <a:ext cx="4984776" cy="82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defTabSz="821531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Flare Reconnection</a:t>
            </a:r>
          </a:p>
        </p:txBody>
      </p:sp>
      <p:sp>
        <p:nvSpPr>
          <p:cNvPr id="458" name="Line"/>
          <p:cNvSpPr/>
          <p:nvPr/>
        </p:nvSpPr>
        <p:spPr>
          <a:xfrm>
            <a:off x="16015044" y="7385662"/>
            <a:ext cx="7915879" cy="1"/>
          </a:xfrm>
          <a:prstGeom prst="line">
            <a:avLst/>
          </a:prstGeom>
          <a:ln w="50800">
            <a:solidFill>
              <a:srgbClr val="8DFFAB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9" name="Peak CME Acceleration"/>
          <p:cNvSpPr txBox="1"/>
          <p:nvPr/>
        </p:nvSpPr>
        <p:spPr>
          <a:xfrm>
            <a:off x="15924088" y="6381762"/>
            <a:ext cx="5428841" cy="9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defTabSz="821531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Peak CME Acceleration</a:t>
            </a:r>
          </a:p>
        </p:txBody>
      </p:sp>
      <p:sp>
        <p:nvSpPr>
          <p:cNvPr id="460" name="Open-Closed…"/>
          <p:cNvSpPr txBox="1"/>
          <p:nvPr/>
        </p:nvSpPr>
        <p:spPr>
          <a:xfrm>
            <a:off x="3820004" y="7773975"/>
            <a:ext cx="3925573" cy="1813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Open-Closed</a:t>
            </a:r>
          </a:p>
          <a:p>
            <a:pPr algn="l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Transition</a:t>
            </a:r>
          </a:p>
        </p:txBody>
      </p:sp>
      <p:sp>
        <p:nvSpPr>
          <p:cNvPr id="461" name="Circle"/>
          <p:cNvSpPr/>
          <p:nvPr/>
        </p:nvSpPr>
        <p:spPr>
          <a:xfrm>
            <a:off x="9205469" y="3821663"/>
            <a:ext cx="5989795" cy="5989795"/>
          </a:xfrm>
          <a:prstGeom prst="ellipse">
            <a:avLst/>
          </a:prstGeom>
          <a:ln w="38100">
            <a:solidFill>
              <a:srgbClr val="D5D5D5">
                <a:alpha val="68049"/>
              </a:srgbClr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2" name="Line"/>
          <p:cNvSpPr/>
          <p:nvPr/>
        </p:nvSpPr>
        <p:spPr>
          <a:xfrm>
            <a:off x="2666627" y="6714960"/>
            <a:ext cx="5190997" cy="1"/>
          </a:xfrm>
          <a:prstGeom prst="line">
            <a:avLst/>
          </a:prstGeom>
          <a:ln w="50800">
            <a:solidFill>
              <a:srgbClr val="8DFFAB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3" name="Solar Wind Outflow"/>
          <p:cNvSpPr txBox="1"/>
          <p:nvPr/>
        </p:nvSpPr>
        <p:spPr>
          <a:xfrm>
            <a:off x="3304488" y="6051554"/>
            <a:ext cx="467945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Solar Wind Outflow</a:t>
            </a:r>
          </a:p>
        </p:txBody>
      </p:sp>
      <p:sp>
        <p:nvSpPr>
          <p:cNvPr id="464" name="Observational Gap"/>
          <p:cNvSpPr txBox="1"/>
          <p:nvPr/>
        </p:nvSpPr>
        <p:spPr>
          <a:xfrm>
            <a:off x="7066394" y="1543874"/>
            <a:ext cx="45617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Observational Gap</a:t>
            </a:r>
          </a:p>
        </p:txBody>
      </p:sp>
      <p:sp>
        <p:nvSpPr>
          <p:cNvPr id="465" name="Line"/>
          <p:cNvSpPr/>
          <p:nvPr/>
        </p:nvSpPr>
        <p:spPr>
          <a:xfrm>
            <a:off x="7291255" y="2173846"/>
            <a:ext cx="1607297" cy="1607297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6" name="1 R☉"/>
          <p:cNvSpPr txBox="1"/>
          <p:nvPr/>
        </p:nvSpPr>
        <p:spPr>
          <a:xfrm>
            <a:off x="8566282" y="4911694"/>
            <a:ext cx="113057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 R</a:t>
            </a:r>
            <a:r>
              <a:rPr baseline="-5999"/>
              <a:t>☉</a:t>
            </a:r>
          </a:p>
        </p:txBody>
      </p:sp>
      <p:sp>
        <p:nvSpPr>
          <p:cNvPr id="467" name="2 R☉"/>
          <p:cNvSpPr txBox="1"/>
          <p:nvPr/>
        </p:nvSpPr>
        <p:spPr>
          <a:xfrm>
            <a:off x="5591033" y="3805991"/>
            <a:ext cx="113057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R</a:t>
            </a:r>
            <a:r>
              <a:rPr baseline="-5999"/>
              <a:t>☉</a:t>
            </a:r>
          </a:p>
        </p:txBody>
      </p:sp>
      <p:sp>
        <p:nvSpPr>
          <p:cNvPr id="468" name="3 R☉"/>
          <p:cNvSpPr txBox="1"/>
          <p:nvPr/>
        </p:nvSpPr>
        <p:spPr>
          <a:xfrm>
            <a:off x="2828037" y="2710794"/>
            <a:ext cx="113057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 R</a:t>
            </a:r>
            <a:r>
              <a:rPr baseline="-5999"/>
              <a:t>☉</a:t>
            </a:r>
          </a:p>
        </p:txBody>
      </p:sp>
      <p:sp>
        <p:nvSpPr>
          <p:cNvPr id="469" name="Flare Loops"/>
          <p:cNvSpPr txBox="1"/>
          <p:nvPr/>
        </p:nvSpPr>
        <p:spPr>
          <a:xfrm>
            <a:off x="15367720" y="7699519"/>
            <a:ext cx="29310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>
                <a:solidFill>
                  <a:srgbClr val="8DFFA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Flare Loops</a:t>
            </a:r>
          </a:p>
        </p:txBody>
      </p:sp>
      <p:sp>
        <p:nvSpPr>
          <p:cNvPr id="470" name="Middle Corona (1.5–3 R☉)"/>
          <p:cNvSpPr txBox="1"/>
          <p:nvPr/>
        </p:nvSpPr>
        <p:spPr>
          <a:xfrm rot="20220000">
            <a:off x="14656253" y="3436813"/>
            <a:ext cx="631047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Middle Corona (1.5–3 R</a:t>
            </a:r>
            <a:r>
              <a:rPr baseline="-5999"/>
              <a:t>☉</a:t>
            </a:r>
            <a:r>
              <a:t>)</a:t>
            </a:r>
          </a:p>
        </p:txBody>
      </p:sp>
      <p:sp>
        <p:nvSpPr>
          <p:cNvPr id="471" name="Line"/>
          <p:cNvSpPr/>
          <p:nvPr/>
        </p:nvSpPr>
        <p:spPr>
          <a:xfrm>
            <a:off x="15543868" y="8645152"/>
            <a:ext cx="3735724" cy="1"/>
          </a:xfrm>
          <a:prstGeom prst="line">
            <a:avLst/>
          </a:prstGeom>
          <a:ln w="50800">
            <a:solidFill>
              <a:srgbClr val="8DFFAB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2" name="Line"/>
          <p:cNvSpPr/>
          <p:nvPr/>
        </p:nvSpPr>
        <p:spPr>
          <a:xfrm>
            <a:off x="15032291" y="8318734"/>
            <a:ext cx="2642084" cy="1"/>
          </a:xfrm>
          <a:prstGeom prst="line">
            <a:avLst/>
          </a:prstGeom>
          <a:ln w="50800">
            <a:solidFill>
              <a:srgbClr val="8DFFAB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he Middle Corona Overview"/>
          <p:cNvSpPr txBox="1"/>
          <p:nvPr/>
        </p:nvSpPr>
        <p:spPr>
          <a:xfrm>
            <a:off x="6866280" y="6329629"/>
            <a:ext cx="10651440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The Middle Corona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Defining The Middle Corona"/>
          <p:cNvSpPr txBox="1"/>
          <p:nvPr/>
        </p:nvSpPr>
        <p:spPr>
          <a:xfrm>
            <a:off x="7061352" y="4539148"/>
            <a:ext cx="10261296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Defining The Middle Corona</a:t>
            </a:r>
          </a:p>
        </p:txBody>
      </p:sp>
      <p:pic>
        <p:nvPicPr>
          <p:cNvPr id="477" name="Screenshot 2023-08-09 at 3.11.37 PM.png" descr="Screenshot 2023-08-09 at 3.11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9771" y="6777231"/>
            <a:ext cx="2964458" cy="2979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ission Summary Figures"/>
          <p:cNvSpPr txBox="1"/>
          <p:nvPr/>
        </p:nvSpPr>
        <p:spPr>
          <a:xfrm>
            <a:off x="7437272" y="6329629"/>
            <a:ext cx="9509456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Mission Summary Figures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5812755" y="0"/>
            <a:ext cx="17070773" cy="13716000"/>
          </a:xfrm>
          <a:prstGeom prst="rect">
            <a:avLst/>
          </a:prstGeom>
          <a:solidFill>
            <a:srgbClr val="CECABD">
              <a:alpha val="7962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0" y="0"/>
            <a:ext cx="3810000" cy="13716000"/>
          </a:xfrm>
          <a:prstGeom prst="rect">
            <a:avLst/>
          </a:prstGeom>
          <a:solidFill>
            <a:srgbClr val="C9C9C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69" name="Group"/>
          <p:cNvGrpSpPr/>
          <p:nvPr/>
        </p:nvGrpSpPr>
        <p:grpSpPr>
          <a:xfrm>
            <a:off x="10863" y="6421861"/>
            <a:ext cx="12954549" cy="508623"/>
            <a:chOff x="0" y="0"/>
            <a:chExt cx="12954548" cy="508622"/>
          </a:xfrm>
        </p:grpSpPr>
        <p:sp>
          <p:nvSpPr>
            <p:cNvPr id="167" name="GOES/SUVI &amp; PROBA2/SWAP…"/>
            <p:cNvSpPr/>
            <p:nvPr/>
          </p:nvSpPr>
          <p:spPr>
            <a:xfrm>
              <a:off x="0" y="0"/>
              <a:ext cx="6477011" cy="508623"/>
            </a:xfrm>
            <a:prstGeom prst="rect">
              <a:avLst/>
            </a:prstGeom>
            <a:solidFill>
              <a:srgbClr val="694BB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193535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GOES/SUVI &amp; PROBA2/SWAP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DEM,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  <p:sp>
          <p:nvSpPr>
            <p:cNvPr id="168" name="SUVI &amp; SWAP Offpoints…"/>
            <p:cNvSpPr/>
            <p:nvPr/>
          </p:nvSpPr>
          <p:spPr>
            <a:xfrm>
              <a:off x="6515637" y="311"/>
              <a:ext cx="6438912" cy="50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A4BB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191638" anchor="ctr">
              <a:noAutofit/>
            </a:bodyPr>
            <a:lstStyle/>
            <a:p>
              <a:pPr algn="l" defTabSz="825500">
                <a:defRPr>
                  <a:solidFill>
                    <a:srgbClr val="000000"/>
                  </a:solidFill>
                </a:defRPr>
              </a:pPr>
              <a:r>
                <a:t>SUVI &amp; SWAP Offpoints</a:t>
              </a:r>
            </a:p>
            <a:p>
              <a:pPr algn="r" defTabSz="825500">
                <a:defRPr>
                  <a:solidFill>
                    <a:srgbClr val="000000"/>
                  </a:solidFill>
                </a:defRPr>
              </a:pPr>
              <a:r>
                <a:t>[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4000500" y="7717199"/>
            <a:ext cx="4461257" cy="508623"/>
            <a:chOff x="0" y="0"/>
            <a:chExt cx="4461256" cy="508622"/>
          </a:xfrm>
        </p:grpSpPr>
        <p:sp>
          <p:nvSpPr>
            <p:cNvPr id="170" name="CoMP"/>
            <p:cNvSpPr/>
            <p:nvPr/>
          </p:nvSpPr>
          <p:spPr>
            <a:xfrm>
              <a:off x="0" y="0"/>
              <a:ext cx="1714500" cy="508623"/>
            </a:xfrm>
            <a:prstGeom prst="rect">
              <a:avLst/>
            </a:prstGeom>
            <a:solidFill>
              <a:schemeClr val="accent5">
                <a:lumOff val="-2986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 algn="l" defTabSz="8255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CoMP</a:t>
              </a:r>
            </a:p>
          </p:txBody>
        </p:sp>
        <p:sp>
          <p:nvSpPr>
            <p:cNvPr id="171" name="[  pB, v, n, ✶,  ]"/>
            <p:cNvSpPr/>
            <p:nvPr/>
          </p:nvSpPr>
          <p:spPr>
            <a:xfrm>
              <a:off x="1759583" y="311"/>
              <a:ext cx="270167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825500">
                <a:defRPr>
                  <a:solidFill>
                    <a:srgbClr val="000000"/>
                  </a:solidFill>
                </a:defRPr>
              </a:pPr>
              <a:r>
                <a:t>[ </a:t>
              </a:r>
              <a14:m>
                <m:oMath>
                  <m:limUpp>
                    <m:e>
                      <m:r>
                        <m:rPr>
                          <m:sty m:val="p"/>
                          <m:scr m:val="sans-serif"/>
                        </m:rPr>
                        <a:rPr xmlns:a="http://schemas.openxmlformats.org/drawingml/2006/mai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lim>
                      <m:r>
                        <a:rPr xmlns:a="http://schemas.openxmlformats.org/drawingml/2006/mai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a14:m>
              <a:r>
                <a:t>pB, v, n,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  <p:sp>
        <p:nvSpPr>
          <p:cNvPr id="173" name="KCor…"/>
          <p:cNvSpPr/>
          <p:nvPr/>
        </p:nvSpPr>
        <p:spPr>
          <a:xfrm>
            <a:off x="4003005" y="8339436"/>
            <a:ext cx="7429501" cy="508623"/>
          </a:xfrm>
          <a:prstGeom prst="rect">
            <a:avLst/>
          </a:prstGeom>
          <a:solidFill>
            <a:schemeClr val="accent3">
              <a:hueOff val="914338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371475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KCor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-592025" y="4606076"/>
            <a:ext cx="25568107" cy="14311730"/>
            <a:chOff x="-591997" y="-5488792"/>
            <a:chExt cx="25568106" cy="14311729"/>
          </a:xfrm>
        </p:grpSpPr>
        <p:grpSp>
          <p:nvGrpSpPr>
            <p:cNvPr id="189" name="Group"/>
            <p:cNvGrpSpPr/>
            <p:nvPr/>
          </p:nvGrpSpPr>
          <p:grpSpPr>
            <a:xfrm flipH="1">
              <a:off x="-591998" y="-5488793"/>
              <a:ext cx="25568107" cy="14311730"/>
              <a:chOff x="-592052" y="-5488792"/>
              <a:chExt cx="25568106" cy="14311729"/>
            </a:xfrm>
          </p:grpSpPr>
          <p:pic>
            <p:nvPicPr>
              <p:cNvPr id="174" name="Rough_Composite.png" descr="Rough_Composit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3" t="44408" r="49023" b="31812"/>
              <a:stretch>
                <a:fillRect/>
              </a:stretch>
            </p:blipFill>
            <p:spPr>
              <a:xfrm rot="874845">
                <a:off x="86780" y="-2578095"/>
                <a:ext cx="24210440" cy="8490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617"/>
                    </a:moveTo>
                    <a:lnTo>
                      <a:pt x="546" y="21600"/>
                    </a:lnTo>
                    <a:lnTo>
                      <a:pt x="21600" y="5983"/>
                    </a:lnTo>
                    <a:lnTo>
                      <a:pt x="21054" y="0"/>
                    </a:lnTo>
                    <a:lnTo>
                      <a:pt x="0" y="15617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88" name="Group"/>
              <p:cNvGrpSpPr/>
              <p:nvPr/>
            </p:nvGrpSpPr>
            <p:grpSpPr>
              <a:xfrm>
                <a:off x="0" y="258891"/>
                <a:ext cx="24384001" cy="1271459"/>
                <a:chOff x="0" y="258891"/>
                <a:chExt cx="24384000" cy="1271458"/>
              </a:xfrm>
            </p:grpSpPr>
            <p:sp>
              <p:nvSpPr>
                <p:cNvPr id="175" name="Line"/>
                <p:cNvSpPr/>
                <p:nvPr/>
              </p:nvSpPr>
              <p:spPr>
                <a:xfrm>
                  <a:off x="0" y="438150"/>
                  <a:ext cx="24384001" cy="0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Line"/>
                <p:cNvSpPr/>
                <p:nvPr/>
              </p:nvSpPr>
              <p:spPr>
                <a:xfrm flipV="1">
                  <a:off x="12957948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Line"/>
                <p:cNvSpPr/>
                <p:nvPr/>
              </p:nvSpPr>
              <p:spPr>
                <a:xfrm flipV="1">
                  <a:off x="16763937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Line"/>
                <p:cNvSpPr/>
                <p:nvPr/>
              </p:nvSpPr>
              <p:spPr>
                <a:xfrm flipV="1">
                  <a:off x="20569927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Line"/>
                <p:cNvSpPr/>
                <p:nvPr/>
              </p:nvSpPr>
              <p:spPr>
                <a:xfrm flipV="1">
                  <a:off x="9143937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Line"/>
                <p:cNvSpPr/>
                <p:nvPr/>
              </p:nvSpPr>
              <p:spPr>
                <a:xfrm flipV="1">
                  <a:off x="5333269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Line"/>
                <p:cNvSpPr/>
                <p:nvPr/>
              </p:nvSpPr>
              <p:spPr>
                <a:xfrm flipV="1">
                  <a:off x="1530140" y="258891"/>
                  <a:ext cx="1" cy="25691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1R☉"/>
                <p:cNvSpPr/>
                <p:nvPr/>
              </p:nvSpPr>
              <p:spPr>
                <a:xfrm flipH="1">
                  <a:off x="19283553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1R</a:t>
                  </a:r>
                  <a:r>
                    <a:rPr baseline="-5999"/>
                    <a:t>☉</a:t>
                  </a:r>
                </a:p>
              </p:txBody>
            </p:sp>
            <p:sp>
              <p:nvSpPr>
                <p:cNvPr id="183" name="2R☉"/>
                <p:cNvSpPr/>
                <p:nvPr/>
              </p:nvSpPr>
              <p:spPr>
                <a:xfrm flipH="1">
                  <a:off x="15476292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2R</a:t>
                  </a:r>
                  <a:r>
                    <a:rPr baseline="-5999"/>
                    <a:t>☉</a:t>
                  </a:r>
                </a:p>
              </p:txBody>
            </p:sp>
            <p:sp>
              <p:nvSpPr>
                <p:cNvPr id="184" name="3R☉"/>
                <p:cNvSpPr/>
                <p:nvPr/>
              </p:nvSpPr>
              <p:spPr>
                <a:xfrm flipH="1">
                  <a:off x="11669032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3R</a:t>
                  </a:r>
                  <a:r>
                    <a:rPr baseline="-5999"/>
                    <a:t>☉</a:t>
                  </a:r>
                </a:p>
              </p:txBody>
            </p:sp>
            <p:sp>
              <p:nvSpPr>
                <p:cNvPr id="185" name="4R☉"/>
                <p:cNvSpPr/>
                <p:nvPr/>
              </p:nvSpPr>
              <p:spPr>
                <a:xfrm flipH="1">
                  <a:off x="7861772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4R</a:t>
                  </a:r>
                  <a:r>
                    <a:rPr baseline="-5999"/>
                    <a:t>☉</a:t>
                  </a:r>
                </a:p>
              </p:txBody>
            </p:sp>
            <p:sp>
              <p:nvSpPr>
                <p:cNvPr id="186" name="5R☉"/>
                <p:cNvSpPr/>
                <p:nvPr/>
              </p:nvSpPr>
              <p:spPr>
                <a:xfrm flipH="1">
                  <a:off x="4054512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5R</a:t>
                  </a:r>
                  <a:r>
                    <a:rPr baseline="-5999"/>
                    <a:t>☉</a:t>
                  </a:r>
                </a:p>
              </p:txBody>
            </p:sp>
            <p:sp>
              <p:nvSpPr>
                <p:cNvPr id="187" name="6R☉"/>
                <p:cNvSpPr/>
                <p:nvPr/>
              </p:nvSpPr>
              <p:spPr>
                <a:xfrm flipH="1">
                  <a:off x="247251" y="26034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>
                    <a:defRPr b="1"/>
                  </a:pPr>
                  <a:r>
                    <a:t>6R</a:t>
                  </a:r>
                  <a:r>
                    <a:rPr baseline="-5999"/>
                    <a:t>☉</a:t>
                  </a:r>
                </a:p>
              </p:txBody>
            </p:sp>
          </p:grpSp>
        </p:grpSp>
        <p:grpSp>
          <p:nvGrpSpPr>
            <p:cNvPr id="192" name="Group"/>
            <p:cNvGrpSpPr/>
            <p:nvPr/>
          </p:nvGrpSpPr>
          <p:grpSpPr>
            <a:xfrm>
              <a:off x="5168900" y="821827"/>
              <a:ext cx="9162364" cy="1270001"/>
              <a:chOff x="0" y="230682"/>
              <a:chExt cx="9162363" cy="1270000"/>
            </a:xfrm>
          </p:grpSpPr>
          <p:sp>
            <p:nvSpPr>
              <p:cNvPr id="190" name="Peak CME Acceleration"/>
              <p:cNvSpPr/>
              <p:nvPr/>
            </p:nvSpPr>
            <p:spPr>
              <a:xfrm>
                <a:off x="2915296" y="23068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 defTabSz="825500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Peak CME Acceleration</a:t>
                </a:r>
              </a:p>
            </p:txBody>
          </p:sp>
          <p:sp>
            <p:nvSpPr>
              <p:cNvPr id="191" name="Line"/>
              <p:cNvSpPr/>
              <p:nvPr/>
            </p:nvSpPr>
            <p:spPr>
              <a:xfrm>
                <a:off x="0" y="459893"/>
                <a:ext cx="9162364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8661997" y="1700795"/>
              <a:ext cx="8881143" cy="485295"/>
              <a:chOff x="0" y="0"/>
              <a:chExt cx="8881142" cy="485293"/>
            </a:xfrm>
          </p:grpSpPr>
          <p:sp>
            <p:nvSpPr>
              <p:cNvPr id="193" name="Open-Closed Transition"/>
              <p:cNvSpPr txBox="1"/>
              <p:nvPr/>
            </p:nvSpPr>
            <p:spPr>
              <a:xfrm>
                <a:off x="0" y="0"/>
                <a:ext cx="8881143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Open-Closed Transition</a:t>
                </a:r>
              </a:p>
            </p:txBody>
          </p:sp>
          <p:sp>
            <p:nvSpPr>
              <p:cNvPr id="194" name="Line"/>
              <p:cNvSpPr/>
              <p:nvPr/>
            </p:nvSpPr>
            <p:spPr>
              <a:xfrm>
                <a:off x="158684" y="485293"/>
                <a:ext cx="843427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8" name="Group"/>
            <p:cNvGrpSpPr/>
            <p:nvPr/>
          </p:nvGrpSpPr>
          <p:grpSpPr>
            <a:xfrm>
              <a:off x="4061241" y="1382635"/>
              <a:ext cx="6216875" cy="1270001"/>
              <a:chOff x="0" y="230682"/>
              <a:chExt cx="6216874" cy="1270000"/>
            </a:xfrm>
          </p:grpSpPr>
          <p:sp>
            <p:nvSpPr>
              <p:cNvPr id="196" name="Flare Reconnection"/>
              <p:cNvSpPr/>
              <p:nvPr/>
            </p:nvSpPr>
            <p:spPr>
              <a:xfrm>
                <a:off x="1733179" y="23068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 defTabSz="825500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Flare Reconnection</a:t>
                </a:r>
              </a:p>
            </p:txBody>
          </p:sp>
          <p:sp>
            <p:nvSpPr>
              <p:cNvPr id="197" name="Line"/>
              <p:cNvSpPr/>
              <p:nvPr/>
            </p:nvSpPr>
            <p:spPr>
              <a:xfrm>
                <a:off x="0" y="457988"/>
                <a:ext cx="6216875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1" name="Group"/>
            <p:cNvGrpSpPr/>
            <p:nvPr/>
          </p:nvGrpSpPr>
          <p:grpSpPr>
            <a:xfrm>
              <a:off x="7555125" y="2504250"/>
              <a:ext cx="13301821" cy="1270001"/>
              <a:chOff x="0" y="230682"/>
              <a:chExt cx="13301820" cy="1270000"/>
            </a:xfrm>
          </p:grpSpPr>
          <p:sp>
            <p:nvSpPr>
              <p:cNvPr id="199" name="Solar Wind Acceleration"/>
              <p:cNvSpPr/>
              <p:nvPr/>
            </p:nvSpPr>
            <p:spPr>
              <a:xfrm>
                <a:off x="4575832" y="23068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 defTabSz="825500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Solar Wind Acceleration</a:t>
                </a:r>
              </a:p>
            </p:txBody>
          </p:sp>
          <p:sp>
            <p:nvSpPr>
              <p:cNvPr id="200" name="Line"/>
              <p:cNvSpPr/>
              <p:nvPr/>
            </p:nvSpPr>
            <p:spPr>
              <a:xfrm>
                <a:off x="0" y="457988"/>
                <a:ext cx="1330182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03" name="Historical"/>
          <p:cNvSpPr txBox="1"/>
          <p:nvPr/>
        </p:nvSpPr>
        <p:spPr>
          <a:xfrm rot="16200000">
            <a:off x="22835752" y="1888198"/>
            <a:ext cx="2027225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Historical</a:t>
            </a:r>
          </a:p>
        </p:txBody>
      </p:sp>
      <p:sp>
        <p:nvSpPr>
          <p:cNvPr id="204" name="Solar Disk"/>
          <p:cNvSpPr txBox="1"/>
          <p:nvPr/>
        </p:nvSpPr>
        <p:spPr>
          <a:xfrm>
            <a:off x="1156411" y="13143528"/>
            <a:ext cx="149717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Solar Disk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10863" y="5168686"/>
            <a:ext cx="23364574" cy="509618"/>
            <a:chOff x="0" y="0"/>
            <a:chExt cx="23364572" cy="509616"/>
          </a:xfrm>
        </p:grpSpPr>
        <p:grpSp>
          <p:nvGrpSpPr>
            <p:cNvPr id="208" name="Group"/>
            <p:cNvGrpSpPr/>
            <p:nvPr/>
          </p:nvGrpSpPr>
          <p:grpSpPr>
            <a:xfrm>
              <a:off x="0" y="0"/>
              <a:ext cx="23364573" cy="509617"/>
              <a:chOff x="0" y="0"/>
              <a:chExt cx="23364572" cy="509616"/>
            </a:xfrm>
          </p:grpSpPr>
          <p:sp>
            <p:nvSpPr>
              <p:cNvPr id="205" name="STEREO/EUVI…"/>
              <p:cNvSpPr/>
              <p:nvPr/>
            </p:nvSpPr>
            <p:spPr>
              <a:xfrm>
                <a:off x="0" y="994"/>
                <a:ext cx="5994351" cy="508623"/>
              </a:xfrm>
              <a:prstGeom prst="rect">
                <a:avLst/>
              </a:prstGeom>
              <a:solidFill>
                <a:srgbClr val="694BB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179113" anchor="ctr">
                <a:noAutofit/>
              </a:bodyPr>
              <a:lstStyle/>
              <a:p>
                <a:pPr algn="l" defTabSz="825500">
                  <a:defRPr>
                    <a:solidFill>
                      <a:srgbClr val="FFFFFF"/>
                    </a:solidFill>
                  </a:defRPr>
                </a:pPr>
                <a:r>
                  <a:t>STEREO/EUVI</a:t>
                </a:r>
              </a:p>
              <a:p>
                <a:pPr algn="r" defTabSz="825500">
                  <a:defRPr>
                    <a:solidFill>
                      <a:srgbClr val="FFFFFF"/>
                    </a:solidFill>
                  </a:defRPr>
                </a:pPr>
                <a:r>
                  <a:t>[ DEM, ✶, </a:t>
                </a:r>
                <a:r>
                  <a:rPr>
                    <a:latin typeface="Wingdings 3"/>
                    <a:ea typeface="Wingdings 3"/>
                    <a:cs typeface="Wingdings 3"/>
                    <a:sym typeface="Wingdings 3"/>
                  </a:rPr>
                  <a:t></a:t>
                </a:r>
                <a:r>
                  <a:t> ]</a:t>
                </a:r>
              </a:p>
            </p:txBody>
          </p:sp>
          <p:sp>
            <p:nvSpPr>
              <p:cNvPr id="206" name="STEREO/Cor1…"/>
              <p:cNvSpPr/>
              <p:nvPr/>
            </p:nvSpPr>
            <p:spPr>
              <a:xfrm>
                <a:off x="6001173" y="994"/>
                <a:ext cx="9224210" cy="508623"/>
              </a:xfrm>
              <a:prstGeom prst="rect">
                <a:avLst/>
              </a:prstGeom>
              <a:solidFill>
                <a:srgbClr val="306F1D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275623" anchor="ctr">
                <a:noAutofit/>
              </a:bodyPr>
              <a:lstStyle/>
              <a:p>
                <a:pPr algn="l" defTabSz="825500">
                  <a:defRPr>
                    <a:solidFill>
                      <a:srgbClr val="FFFFFF"/>
                    </a:solidFill>
                  </a:defRPr>
                </a:pPr>
                <a:r>
                  <a:t>STEREO/Cor1</a:t>
                </a:r>
              </a:p>
              <a:p>
                <a:pPr algn="r" defTabSz="825500">
                  <a:defRPr>
                    <a:solidFill>
                      <a:srgbClr val="FFFFFF"/>
                    </a:solidFill>
                  </a:defRPr>
                </a:pPr>
                <a:r>
                  <a:t>[ n, pB, ✶, </a:t>
                </a:r>
                <a:r>
                  <a:rPr>
                    <a:latin typeface="Wingdings 3"/>
                    <a:ea typeface="Wingdings 3"/>
                    <a:cs typeface="Wingdings 3"/>
                    <a:sym typeface="Wingdings 3"/>
                  </a:rPr>
                  <a:t></a:t>
                </a:r>
                <a:r>
                  <a:t> ]</a:t>
                </a:r>
              </a:p>
            </p:txBody>
          </p:sp>
          <p:sp>
            <p:nvSpPr>
              <p:cNvPr id="207" name="STEREO/Cor2…"/>
              <p:cNvSpPr/>
              <p:nvPr/>
            </p:nvSpPr>
            <p:spPr>
              <a:xfrm>
                <a:off x="15244906" y="0"/>
                <a:ext cx="8119667" cy="50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3193" y="21600"/>
                    </a:lnTo>
                    <a:lnTo>
                      <a:pt x="20237" y="21600"/>
                    </a:lnTo>
                    <a:lnTo>
                      <a:pt x="20237" y="21566"/>
                    </a:lnTo>
                    <a:lnTo>
                      <a:pt x="20259" y="21566"/>
                    </a:lnTo>
                    <a:lnTo>
                      <a:pt x="20262" y="21566"/>
                    </a:lnTo>
                    <a:lnTo>
                      <a:pt x="20262" y="21549"/>
                    </a:lnTo>
                    <a:lnTo>
                      <a:pt x="21600" y="10783"/>
                    </a:lnTo>
                    <a:lnTo>
                      <a:pt x="20262" y="34"/>
                    </a:lnTo>
                    <a:lnTo>
                      <a:pt x="20262" y="0"/>
                    </a:lnTo>
                    <a:lnTo>
                      <a:pt x="20259" y="0"/>
                    </a:lnTo>
                    <a:lnTo>
                      <a:pt x="20237" y="0"/>
                    </a:lnTo>
                    <a:lnTo>
                      <a:pt x="19329" y="0"/>
                    </a:lnTo>
                    <a:lnTo>
                      <a:pt x="3218" y="0"/>
                    </a:lnTo>
                    <a:lnTo>
                      <a:pt x="3215" y="0"/>
                    </a:lnTo>
                    <a:lnTo>
                      <a:pt x="3193" y="0"/>
                    </a:lnTo>
                    <a:lnTo>
                      <a:pt x="22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6F1D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405983" anchor="ctr">
                <a:noAutofit/>
              </a:bodyPr>
              <a:lstStyle/>
              <a:p>
                <a:pPr algn="l" defTabSz="825500">
                  <a:defRPr>
                    <a:solidFill>
                      <a:srgbClr val="FFFFFF"/>
                    </a:solidFill>
                  </a:defRPr>
                </a:pPr>
                <a:r>
                  <a:t>STEREO/Cor2</a:t>
                </a:r>
              </a:p>
              <a:p>
                <a:pPr algn="r" defTabSz="825500">
                  <a:defRPr>
                    <a:solidFill>
                      <a:srgbClr val="FFFFFF"/>
                    </a:solidFill>
                  </a:defRPr>
                </a:pPr>
                <a:r>
                  <a:t>[ n, pB, ✶, </a:t>
                </a:r>
                <a:r>
                  <a:rPr>
                    <a:latin typeface="Wingdings 3"/>
                    <a:ea typeface="Wingdings 3"/>
                    <a:cs typeface="Wingdings 3"/>
                    <a:sym typeface="Wingdings 3"/>
                  </a:rPr>
                  <a:t></a:t>
                </a:r>
                <a:r>
                  <a:t> ]</a:t>
                </a:r>
              </a:p>
            </p:txBody>
          </p:sp>
        </p:grpSp>
        <p:sp>
          <p:nvSpPr>
            <p:cNvPr id="209" name="Observatory off ☉-♁ Line"/>
            <p:cNvSpPr/>
            <p:nvPr/>
          </p:nvSpPr>
          <p:spPr>
            <a:xfrm>
              <a:off x="8334343" y="1616"/>
              <a:ext cx="465305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>
                  <a:solidFill>
                    <a:srgbClr val="FFFFFF"/>
                  </a:solidFill>
                </a:defRPr>
              </a:pPr>
              <a:r>
                <a:t>Observatory off ☉-</a:t>
              </a:r>
              <a:r>
                <a:rPr sz="2200">
                  <a:latin typeface="儷宋 Pro"/>
                  <a:ea typeface="儷宋 Pro"/>
                  <a:cs typeface="儷宋 Pro"/>
                  <a:sym typeface="儷宋 Pro"/>
                </a:rPr>
                <a:t>♁</a:t>
              </a:r>
              <a:r>
                <a:t> Line</a:t>
              </a:r>
            </a:p>
          </p:txBody>
        </p:sp>
      </p:grpSp>
      <p:grpSp>
        <p:nvGrpSpPr>
          <p:cNvPr id="213" name="Group"/>
          <p:cNvGrpSpPr/>
          <p:nvPr/>
        </p:nvGrpSpPr>
        <p:grpSpPr>
          <a:xfrm>
            <a:off x="6112518" y="13143179"/>
            <a:ext cx="16471248" cy="462064"/>
            <a:chOff x="0" y="0"/>
            <a:chExt cx="16471247" cy="462063"/>
          </a:xfrm>
        </p:grpSpPr>
        <p:sp>
          <p:nvSpPr>
            <p:cNvPr id="211" name="Middle Corona"/>
            <p:cNvSpPr txBox="1"/>
            <p:nvPr/>
          </p:nvSpPr>
          <p:spPr>
            <a:xfrm>
              <a:off x="7077900" y="0"/>
              <a:ext cx="231544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Middle Corona</a:t>
              </a:r>
            </a:p>
          </p:txBody>
        </p:sp>
        <p:sp>
          <p:nvSpPr>
            <p:cNvPr id="212" name="Line"/>
            <p:cNvSpPr/>
            <p:nvPr/>
          </p:nvSpPr>
          <p:spPr>
            <a:xfrm>
              <a:off x="0" y="462063"/>
              <a:ext cx="1647124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14" name="Inner Corona"/>
          <p:cNvSpPr txBox="1"/>
          <p:nvPr/>
        </p:nvSpPr>
        <p:spPr>
          <a:xfrm>
            <a:off x="3870764" y="13143527"/>
            <a:ext cx="188122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tabLst>
                <a:tab pos="23241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Inner Corona</a:t>
            </a:r>
          </a:p>
        </p:txBody>
      </p:sp>
      <p:sp>
        <p:nvSpPr>
          <p:cNvPr id="215" name="Outer"/>
          <p:cNvSpPr txBox="1"/>
          <p:nvPr/>
        </p:nvSpPr>
        <p:spPr>
          <a:xfrm>
            <a:off x="23233908" y="13143528"/>
            <a:ext cx="87660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tabLst>
                <a:tab pos="23241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Outer</a:t>
            </a:r>
          </a:p>
        </p:txBody>
      </p:sp>
      <p:sp>
        <p:nvSpPr>
          <p:cNvPr id="216" name="Present"/>
          <p:cNvSpPr txBox="1"/>
          <p:nvPr/>
        </p:nvSpPr>
        <p:spPr>
          <a:xfrm rot="16200000">
            <a:off x="23013145" y="8505561"/>
            <a:ext cx="1672439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Present</a:t>
            </a:r>
          </a:p>
        </p:txBody>
      </p:sp>
      <p:grpSp>
        <p:nvGrpSpPr>
          <p:cNvPr id="219" name="Group"/>
          <p:cNvGrpSpPr/>
          <p:nvPr/>
        </p:nvGrpSpPr>
        <p:grpSpPr>
          <a:xfrm>
            <a:off x="10863" y="650114"/>
            <a:ext cx="22872665" cy="508795"/>
            <a:chOff x="0" y="0"/>
            <a:chExt cx="22872663" cy="508793"/>
          </a:xfrm>
        </p:grpSpPr>
        <p:sp>
          <p:nvSpPr>
            <p:cNvPr id="217" name="Skylab HAO VL Coronagraph…"/>
            <p:cNvSpPr/>
            <p:nvPr/>
          </p:nvSpPr>
          <p:spPr>
            <a:xfrm>
              <a:off x="5801891" y="85"/>
              <a:ext cx="17070773" cy="508623"/>
            </a:xfrm>
            <a:prstGeom prst="rect">
              <a:avLst/>
            </a:prstGeom>
            <a:solidFill>
              <a:srgbClr val="306F1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510081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Skylab HAO VL Coronagraph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n,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  <p:sp>
          <p:nvSpPr>
            <p:cNvPr id="218" name="Skylab Heliogram…"/>
            <p:cNvSpPr/>
            <p:nvPr/>
          </p:nvSpPr>
          <p:spPr>
            <a:xfrm>
              <a:off x="0" y="0"/>
              <a:ext cx="5356550" cy="50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193" y="21600"/>
                  </a:lnTo>
                  <a:lnTo>
                    <a:pt x="20237" y="21600"/>
                  </a:lnTo>
                  <a:lnTo>
                    <a:pt x="20237" y="21566"/>
                  </a:lnTo>
                  <a:lnTo>
                    <a:pt x="20259" y="21566"/>
                  </a:lnTo>
                  <a:lnTo>
                    <a:pt x="20262" y="21566"/>
                  </a:lnTo>
                  <a:lnTo>
                    <a:pt x="20262" y="21549"/>
                  </a:lnTo>
                  <a:lnTo>
                    <a:pt x="21600" y="10783"/>
                  </a:lnTo>
                  <a:lnTo>
                    <a:pt x="20262" y="34"/>
                  </a:lnTo>
                  <a:lnTo>
                    <a:pt x="20262" y="0"/>
                  </a:lnTo>
                  <a:lnTo>
                    <a:pt x="20259" y="0"/>
                  </a:lnTo>
                  <a:lnTo>
                    <a:pt x="20237" y="0"/>
                  </a:lnTo>
                  <a:lnTo>
                    <a:pt x="19329" y="0"/>
                  </a:lnTo>
                  <a:lnTo>
                    <a:pt x="3218" y="0"/>
                  </a:lnTo>
                  <a:lnTo>
                    <a:pt x="3215" y="0"/>
                  </a:lnTo>
                  <a:lnTo>
                    <a:pt x="3193" y="0"/>
                  </a:lnTo>
                  <a:lnTo>
                    <a:pt x="2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BB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267827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Skylab Heliogram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Spec.,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  <p:sp>
        <p:nvSpPr>
          <p:cNvPr id="220" name="SMM Coronagraph/Polarimeter…"/>
          <p:cNvSpPr/>
          <p:nvPr/>
        </p:nvSpPr>
        <p:spPr>
          <a:xfrm>
            <a:off x="5812755" y="1300619"/>
            <a:ext cx="17070773" cy="508623"/>
          </a:xfrm>
          <a:prstGeom prst="rect">
            <a:avLst/>
          </a:pr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510081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SMM Coronagraph/Polarimeter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21" name="Mk3 &amp; Mk4 Coronameters…"/>
          <p:cNvSpPr/>
          <p:nvPr/>
        </p:nvSpPr>
        <p:spPr>
          <a:xfrm>
            <a:off x="4296710" y="1948650"/>
            <a:ext cx="6439416" cy="508623"/>
          </a:xfrm>
          <a:prstGeom prst="rect">
            <a:avLst/>
          </a:pr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92412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Mk3 &amp; Mk4 Coronameters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grpSp>
        <p:nvGrpSpPr>
          <p:cNvPr id="225" name="Group"/>
          <p:cNvGrpSpPr/>
          <p:nvPr/>
        </p:nvGrpSpPr>
        <p:grpSpPr>
          <a:xfrm>
            <a:off x="984" y="2644705"/>
            <a:ext cx="22895244" cy="1096402"/>
            <a:chOff x="0" y="0"/>
            <a:chExt cx="22895242" cy="1096401"/>
          </a:xfrm>
        </p:grpSpPr>
        <p:sp>
          <p:nvSpPr>
            <p:cNvPr id="222" name="SOHO/LASCO C1/C2…"/>
            <p:cNvSpPr/>
            <p:nvPr/>
          </p:nvSpPr>
          <p:spPr>
            <a:xfrm>
              <a:off x="5868711" y="0"/>
              <a:ext cx="17026532" cy="508623"/>
            </a:xfrm>
            <a:prstGeom prst="rect">
              <a:avLst/>
            </a:prstGeom>
            <a:solidFill>
              <a:schemeClr val="accent3">
                <a:hueOff val="914338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851326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SOHO/LASCO C1/C2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n, pB,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  <p:sp>
          <p:nvSpPr>
            <p:cNvPr id="223" name="SOHO/EIT…"/>
            <p:cNvSpPr/>
            <p:nvPr/>
          </p:nvSpPr>
          <p:spPr>
            <a:xfrm>
              <a:off x="0" y="0"/>
              <a:ext cx="5855155" cy="508623"/>
            </a:xfrm>
            <a:prstGeom prst="rect">
              <a:avLst/>
            </a:prstGeom>
            <a:solidFill>
              <a:srgbClr val="6A4BB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174954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SOHO/EIT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DEM,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  <p:sp>
          <p:nvSpPr>
            <p:cNvPr id="224" name="SOHO/UVCS…"/>
            <p:cNvSpPr/>
            <p:nvPr/>
          </p:nvSpPr>
          <p:spPr>
            <a:xfrm>
              <a:off x="4812238" y="587779"/>
              <a:ext cx="14231524" cy="508623"/>
            </a:xfrm>
            <a:prstGeom prst="rect">
              <a:avLst/>
            </a:prstGeom>
            <a:solidFill>
              <a:srgbClr val="6A4BB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425244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SOHO/UVCS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Spec, ✶ ]</a:t>
              </a:r>
            </a:p>
          </p:txBody>
        </p:sp>
      </p:grpSp>
      <p:sp>
        <p:nvSpPr>
          <p:cNvPr id="226" name="CORONAS-F/SPIRIT…"/>
          <p:cNvSpPr/>
          <p:nvPr/>
        </p:nvSpPr>
        <p:spPr>
          <a:xfrm>
            <a:off x="7817" y="3930225"/>
            <a:ext cx="11388784" cy="508624"/>
          </a:xfrm>
          <a:prstGeom prst="rect">
            <a:avLst/>
          </a:prstGeom>
          <a:gradFill>
            <a:gsLst>
              <a:gs pos="0">
                <a:srgbClr val="F5D426"/>
              </a:gs>
              <a:gs pos="22369">
                <a:srgbClr val="AF906B"/>
              </a:gs>
              <a:gs pos="100000">
                <a:srgbClr val="6A4BB0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569439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CORONAS-F/SPIRIT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Spec.,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27" name="CORONAS-PHOTON/TESIS…"/>
          <p:cNvSpPr/>
          <p:nvPr/>
        </p:nvSpPr>
        <p:spPr>
          <a:xfrm>
            <a:off x="7817" y="5799687"/>
            <a:ext cx="7601764" cy="508623"/>
          </a:xfrm>
          <a:prstGeom prst="rect">
            <a:avLst/>
          </a:prstGeom>
          <a:solidFill>
            <a:srgbClr val="6A4BB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227143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CORONAS-PHOTON/TESIS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Spec.,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28" name="Hinode/XRT…"/>
          <p:cNvSpPr/>
          <p:nvPr/>
        </p:nvSpPr>
        <p:spPr>
          <a:xfrm>
            <a:off x="7817" y="4549530"/>
            <a:ext cx="6712791" cy="508623"/>
          </a:xfrm>
          <a:prstGeom prst="rect">
            <a:avLst/>
          </a:prstGeom>
          <a:solidFill>
            <a:srgbClr val="F5D42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335639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Hinode/XRT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DEM,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10863" y="8988788"/>
            <a:ext cx="22536621" cy="1111451"/>
            <a:chOff x="0" y="0"/>
            <a:chExt cx="22536619" cy="1111450"/>
          </a:xfrm>
        </p:grpSpPr>
        <p:sp>
          <p:nvSpPr>
            <p:cNvPr id="229" name="SolO/METIS…"/>
            <p:cNvSpPr/>
            <p:nvPr/>
          </p:nvSpPr>
          <p:spPr>
            <a:xfrm>
              <a:off x="5990021" y="602828"/>
              <a:ext cx="16546599" cy="508623"/>
            </a:xfrm>
            <a:prstGeom prst="rect">
              <a:avLst/>
            </a:prstGeom>
            <a:gradFill flip="none" rotWithShape="1">
              <a:gsLst>
                <a:gs pos="0">
                  <a:srgbClr val="6A4BB0"/>
                </a:gs>
                <a:gs pos="100000">
                  <a:srgbClr val="306F1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827329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SolO/METIS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n, pB,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, ∠33°</a:t>
              </a:r>
              <a:r>
                <a:t> ]</a:t>
              </a:r>
            </a:p>
          </p:txBody>
        </p:sp>
        <p:grpSp>
          <p:nvGrpSpPr>
            <p:cNvPr id="232" name="Group"/>
            <p:cNvGrpSpPr/>
            <p:nvPr/>
          </p:nvGrpSpPr>
          <p:grpSpPr>
            <a:xfrm>
              <a:off x="0" y="0"/>
              <a:ext cx="15748469" cy="508794"/>
              <a:chOff x="0" y="0"/>
              <a:chExt cx="15748468" cy="508793"/>
            </a:xfrm>
          </p:grpSpPr>
          <p:sp>
            <p:nvSpPr>
              <p:cNvPr id="230" name="SolO/EUI…"/>
              <p:cNvSpPr/>
              <p:nvPr/>
            </p:nvSpPr>
            <p:spPr>
              <a:xfrm>
                <a:off x="0" y="171"/>
                <a:ext cx="7607300" cy="508623"/>
              </a:xfrm>
              <a:prstGeom prst="rect">
                <a:avLst/>
              </a:prstGeom>
              <a:solidFill>
                <a:srgbClr val="6A4BB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227309" anchor="ctr">
                <a:noAutofit/>
              </a:bodyPr>
              <a:lstStyle/>
              <a:p>
                <a:pPr algn="l" defTabSz="825500">
                  <a:defRPr>
                    <a:solidFill>
                      <a:srgbClr val="FFFFFF"/>
                    </a:solidFill>
                  </a:defRPr>
                </a:pPr>
                <a:r>
                  <a:t>SolO/EUI</a:t>
                </a:r>
              </a:p>
              <a:p>
                <a:pPr algn="r" defTabSz="825500">
                  <a:defRPr>
                    <a:solidFill>
                      <a:srgbClr val="FFFFFF"/>
                    </a:solidFill>
                  </a:defRPr>
                </a:pPr>
                <a:r>
                  <a:t>[ DEM, ✶, </a:t>
                </a:r>
                <a:r>
                  <a:rPr>
                    <a:latin typeface="Wingdings 3"/>
                    <a:ea typeface="Wingdings 3"/>
                    <a:cs typeface="Wingdings 3"/>
                    <a:sym typeface="Wingdings 3"/>
                  </a:rPr>
                  <a:t></a:t>
                </a:r>
                <a:r>
                  <a:rPr>
                    <a:latin typeface="Helvetica"/>
                    <a:ea typeface="Helvetica"/>
                    <a:cs typeface="Helvetica"/>
                    <a:sym typeface="Helvetica"/>
                  </a:rPr>
                  <a:t> ∠33°</a:t>
                </a:r>
                <a:r>
                  <a:t> ]</a:t>
                </a:r>
              </a:p>
            </p:txBody>
          </p:sp>
          <p:sp>
            <p:nvSpPr>
              <p:cNvPr id="231" name="EUI Extended FOV…"/>
              <p:cNvSpPr/>
              <p:nvPr/>
            </p:nvSpPr>
            <p:spPr>
              <a:xfrm>
                <a:off x="7628803" y="0"/>
                <a:ext cx="8119666" cy="50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3193" y="21600"/>
                    </a:lnTo>
                    <a:lnTo>
                      <a:pt x="20237" y="21600"/>
                    </a:lnTo>
                    <a:lnTo>
                      <a:pt x="20237" y="21566"/>
                    </a:lnTo>
                    <a:lnTo>
                      <a:pt x="20259" y="21566"/>
                    </a:lnTo>
                    <a:lnTo>
                      <a:pt x="20262" y="21566"/>
                    </a:lnTo>
                    <a:lnTo>
                      <a:pt x="20262" y="21549"/>
                    </a:lnTo>
                    <a:lnTo>
                      <a:pt x="21600" y="10783"/>
                    </a:lnTo>
                    <a:lnTo>
                      <a:pt x="20262" y="34"/>
                    </a:lnTo>
                    <a:lnTo>
                      <a:pt x="20262" y="0"/>
                    </a:lnTo>
                    <a:lnTo>
                      <a:pt x="20259" y="0"/>
                    </a:lnTo>
                    <a:lnTo>
                      <a:pt x="20237" y="0"/>
                    </a:lnTo>
                    <a:lnTo>
                      <a:pt x="19329" y="0"/>
                    </a:lnTo>
                    <a:lnTo>
                      <a:pt x="3218" y="0"/>
                    </a:lnTo>
                    <a:lnTo>
                      <a:pt x="3215" y="0"/>
                    </a:lnTo>
                    <a:lnTo>
                      <a:pt x="3193" y="0"/>
                    </a:lnTo>
                    <a:lnTo>
                      <a:pt x="22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4BB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405983" anchor="ctr">
                <a:noAutofit/>
              </a:bodyPr>
              <a:lstStyle/>
              <a:p>
                <a:pPr algn="l" defTabSz="825500">
                  <a:defRPr>
                    <a:solidFill>
                      <a:srgbClr val="FFFFFF"/>
                    </a:solidFill>
                  </a:defRPr>
                </a:pPr>
                <a:r>
                  <a:t>EUI Extended FOV</a:t>
                </a:r>
              </a:p>
              <a:p>
                <a:pPr algn="r" defTabSz="825500">
                  <a:defRPr>
                    <a:solidFill>
                      <a:srgbClr val="FFFFFF"/>
                    </a:solidFill>
                  </a:defRPr>
                </a:pPr>
                <a:r>
                  <a:t>[ ✶, </a:t>
                </a:r>
                <a:r>
                  <a:rPr>
                    <a:latin typeface="Wingdings 3"/>
                    <a:ea typeface="Wingdings 3"/>
                    <a:cs typeface="Wingdings 3"/>
                    <a:sym typeface="Wingdings 3"/>
                  </a:rPr>
                  <a:t></a:t>
                </a:r>
                <a:r>
                  <a:rPr>
                    <a:latin typeface="Helvetica"/>
                    <a:ea typeface="Helvetica"/>
                    <a:cs typeface="Helvetica"/>
                    <a:sym typeface="Helvetica"/>
                  </a:rPr>
                  <a:t> ∠33°</a:t>
                </a:r>
                <a:r>
                  <a:t> ]</a:t>
                </a:r>
              </a:p>
            </p:txBody>
          </p:sp>
        </p:grpSp>
      </p:grpSp>
      <p:sp>
        <p:nvSpPr>
          <p:cNvPr id="234" name="✶: Structure  : Flows"/>
          <p:cNvSpPr/>
          <p:nvPr/>
        </p:nvSpPr>
        <p:spPr>
          <a:xfrm>
            <a:off x="13187903" y="161072"/>
            <a:ext cx="96823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defTabSz="825500">
              <a:defRPr>
                <a:solidFill>
                  <a:srgbClr val="000000"/>
                </a:solidFill>
              </a:defRPr>
            </a:pPr>
            <a:r>
              <a:t>✶: Structure 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: Flows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10863" y="7051928"/>
            <a:ext cx="9914020" cy="508623"/>
            <a:chOff x="0" y="0"/>
            <a:chExt cx="9914018" cy="508622"/>
          </a:xfrm>
        </p:grpSpPr>
        <p:sp>
          <p:nvSpPr>
            <p:cNvPr id="235" name="SDO/AIA…"/>
            <p:cNvSpPr/>
            <p:nvPr/>
          </p:nvSpPr>
          <p:spPr>
            <a:xfrm>
              <a:off x="0" y="0"/>
              <a:ext cx="4641149" cy="508623"/>
            </a:xfrm>
            <a:prstGeom prst="rect">
              <a:avLst/>
            </a:prstGeom>
            <a:solidFill>
              <a:srgbClr val="694BB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138679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SDO/AIA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DEM,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  <p:sp>
          <p:nvSpPr>
            <p:cNvPr id="236" name="Infrequent Offpoints…"/>
            <p:cNvSpPr/>
            <p:nvPr/>
          </p:nvSpPr>
          <p:spPr>
            <a:xfrm>
              <a:off x="4686837" y="311"/>
              <a:ext cx="5227182" cy="5080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A4BB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155431" anchor="ctr">
              <a:noAutofit/>
            </a:bodyPr>
            <a:lstStyle/>
            <a:p>
              <a:pPr algn="l" defTabSz="825500">
                <a:defRPr>
                  <a:solidFill>
                    <a:srgbClr val="000000"/>
                  </a:solidFill>
                </a:defRPr>
              </a:pPr>
              <a:r>
                <a:t>Infrequent Offpoints</a:t>
              </a:r>
            </a:p>
            <a:p>
              <a:pPr algn="r" defTabSz="825500">
                <a:defRPr>
                  <a:solidFill>
                    <a:srgbClr val="000000"/>
                  </a:solidFill>
                </a:defRPr>
              </a:pPr>
              <a:r>
                <a:t>[ DEM,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"/>
          <p:cNvSpPr/>
          <p:nvPr/>
        </p:nvSpPr>
        <p:spPr>
          <a:xfrm>
            <a:off x="5812755" y="0"/>
            <a:ext cx="17070773" cy="13716000"/>
          </a:xfrm>
          <a:prstGeom prst="rect">
            <a:avLst/>
          </a:prstGeom>
          <a:solidFill>
            <a:srgbClr val="CECABD">
              <a:alpha val="7962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0" y="0"/>
            <a:ext cx="3810000" cy="13716000"/>
          </a:xfrm>
          <a:prstGeom prst="rect">
            <a:avLst/>
          </a:prstGeom>
          <a:solidFill>
            <a:srgbClr val="C9C9C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1" name="CubIXSS CubeSat…"/>
          <p:cNvSpPr/>
          <p:nvPr/>
        </p:nvSpPr>
        <p:spPr>
          <a:xfrm>
            <a:off x="4501" y="1988265"/>
            <a:ext cx="8349971" cy="508623"/>
          </a:xfrm>
          <a:prstGeom prst="rect">
            <a:avLst/>
          </a:prstGeom>
          <a:solidFill>
            <a:srgbClr val="F5D42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417498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CubIXSS CubeSat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Abundances, DEM ]</a:t>
            </a:r>
          </a:p>
        </p:txBody>
      </p:sp>
      <p:sp>
        <p:nvSpPr>
          <p:cNvPr id="242" name="NOAA/CCOR…"/>
          <p:cNvSpPr/>
          <p:nvPr/>
        </p:nvSpPr>
        <p:spPr>
          <a:xfrm>
            <a:off x="14102463" y="1389353"/>
            <a:ext cx="9317435" cy="50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0403" y="21600"/>
                </a:lnTo>
                <a:lnTo>
                  <a:pt x="20403" y="21566"/>
                </a:lnTo>
                <a:lnTo>
                  <a:pt x="20422" y="21566"/>
                </a:lnTo>
                <a:lnTo>
                  <a:pt x="20425" y="21566"/>
                </a:lnTo>
                <a:lnTo>
                  <a:pt x="20425" y="21549"/>
                </a:lnTo>
                <a:lnTo>
                  <a:pt x="21600" y="10783"/>
                </a:lnTo>
                <a:lnTo>
                  <a:pt x="20425" y="34"/>
                </a:lnTo>
                <a:lnTo>
                  <a:pt x="20425" y="0"/>
                </a:lnTo>
                <a:lnTo>
                  <a:pt x="20422" y="0"/>
                </a:lnTo>
                <a:lnTo>
                  <a:pt x="20403" y="0"/>
                </a:lnTo>
                <a:lnTo>
                  <a:pt x="19605" y="0"/>
                </a:lnTo>
                <a:lnTo>
                  <a:pt x="0" y="0"/>
                </a:lnTo>
                <a:close/>
              </a:path>
            </a:pathLst>
          </a:cu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465871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NOAA/CCOR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43" name="PROBA3/ASPIICS…"/>
          <p:cNvSpPr/>
          <p:nvPr/>
        </p:nvSpPr>
        <p:spPr>
          <a:xfrm>
            <a:off x="4184637" y="203756"/>
            <a:ext cx="7239001" cy="508623"/>
          </a:xfrm>
          <a:prstGeom prst="rect">
            <a:avLst/>
          </a:prstGeom>
          <a:solidFill>
            <a:srgbClr val="306F1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361950" anchor="ctr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PROBA3/ASPIICS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grpSp>
        <p:nvGrpSpPr>
          <p:cNvPr id="246" name="Group"/>
          <p:cNvGrpSpPr/>
          <p:nvPr/>
        </p:nvGrpSpPr>
        <p:grpSpPr>
          <a:xfrm>
            <a:off x="19030937" y="775256"/>
            <a:ext cx="4368404" cy="508794"/>
            <a:chOff x="0" y="0"/>
            <a:chExt cx="4368403" cy="508793"/>
          </a:xfrm>
        </p:grpSpPr>
        <p:sp>
          <p:nvSpPr>
            <p:cNvPr id="244" name="Shape"/>
            <p:cNvSpPr/>
            <p:nvPr/>
          </p:nvSpPr>
          <p:spPr>
            <a:xfrm>
              <a:off x="1984" y="0"/>
              <a:ext cx="4366420" cy="50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046" y="21600"/>
                  </a:lnTo>
                  <a:lnTo>
                    <a:pt x="19046" y="21566"/>
                  </a:lnTo>
                  <a:lnTo>
                    <a:pt x="19087" y="21566"/>
                  </a:lnTo>
                  <a:lnTo>
                    <a:pt x="19093" y="21566"/>
                  </a:lnTo>
                  <a:lnTo>
                    <a:pt x="19093" y="21549"/>
                  </a:lnTo>
                  <a:lnTo>
                    <a:pt x="21600" y="10783"/>
                  </a:lnTo>
                  <a:lnTo>
                    <a:pt x="19093" y="34"/>
                  </a:lnTo>
                  <a:lnTo>
                    <a:pt x="19093" y="0"/>
                  </a:lnTo>
                  <a:lnTo>
                    <a:pt x="19087" y="0"/>
                  </a:lnTo>
                  <a:lnTo>
                    <a:pt x="19046" y="0"/>
                  </a:lnTo>
                  <a:lnTo>
                    <a:pt x="17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F1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2" spcCol="218320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PUNCH/NFI…"/>
            <p:cNvSpPr/>
            <p:nvPr/>
          </p:nvSpPr>
          <p:spPr>
            <a:xfrm>
              <a:off x="-1" y="478"/>
              <a:ext cx="390680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0" anchor="ctr">
              <a:noAutofit/>
            </a:bodyPr>
            <a:lstStyle/>
            <a:p>
              <a:pPr algn="l" defTabSz="825500">
                <a:defRPr>
                  <a:solidFill>
                    <a:srgbClr val="FFFFFF"/>
                  </a:solidFill>
                </a:defRPr>
              </a:pPr>
              <a:r>
                <a:t>PUNCH/NFI</a:t>
              </a:r>
            </a:p>
            <a:p>
              <a:pPr algn="r" defTabSz="825500">
                <a:defRPr>
                  <a:solidFill>
                    <a:srgbClr val="FFFFFF"/>
                  </a:solidFill>
                </a:defRPr>
              </a:pPr>
              <a:r>
                <a:t>[ n, pB,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  <p:sp>
        <p:nvSpPr>
          <p:cNvPr id="247" name="UCoMP…"/>
          <p:cNvSpPr/>
          <p:nvPr/>
        </p:nvSpPr>
        <p:spPr>
          <a:xfrm>
            <a:off x="3980341" y="800593"/>
            <a:ext cx="3658150" cy="508623"/>
          </a:xfrm>
          <a:prstGeom prst="rect">
            <a:avLst/>
          </a:prstGeom>
          <a:solidFill>
            <a:srgbClr val="A62A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0" anchor="b"/>
          <a:lstStyle/>
          <a:p>
            <a:pPr algn="l" defTabSz="825500">
              <a:defRPr sz="2300">
                <a:solidFill>
                  <a:srgbClr val="FFFFFF"/>
                </a:solidFill>
              </a:defRPr>
            </a:pPr>
            <a:r>
              <a:t>UCoMP</a:t>
            </a:r>
          </a:p>
          <a:p>
            <a:pPr algn="r" defTabSz="825500">
              <a:defRPr sz="2200">
                <a:solidFill>
                  <a:srgbClr val="FFFFFF"/>
                </a:solidFill>
              </a:defRPr>
            </a:pPr>
            <a:r>
              <a:t>[ </a:t>
            </a:r>
            <a14:m>
              <m:oMath>
                <m:limUpp>
                  <m:e>
                    <m:r>
                      <m:rPr>
                        <m:sty m:val="p"/>
                        <m:scr m:val="sans-serif"/>
                      </m:rPr>
                      <a:rPr xmlns:a="http://schemas.openxmlformats.org/drawingml/2006/main" sz="2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2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26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pB, v, n,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48" name="Aditya-L1/VELC…"/>
          <p:cNvSpPr/>
          <p:nvPr/>
        </p:nvSpPr>
        <p:spPr>
          <a:xfrm>
            <a:off x="3980341" y="1389439"/>
            <a:ext cx="7429501" cy="508623"/>
          </a:xfrm>
          <a:prstGeom prst="rect">
            <a:avLst/>
          </a:prstGeom>
          <a:gradFill>
            <a:gsLst>
              <a:gs pos="0">
                <a:srgbClr val="BB9095"/>
              </a:gs>
              <a:gs pos="100000">
                <a:srgbClr val="99B39E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371475" anchor="b"/>
          <a:lstStyle/>
          <a:p>
            <a:pPr algn="l" defTabSz="825500">
              <a:defRPr>
                <a:solidFill>
                  <a:srgbClr val="FFFFFF"/>
                </a:solidFill>
              </a:defRPr>
            </a:pPr>
            <a:r>
              <a:t>Aditya-L1/VELC</a:t>
            </a:r>
          </a:p>
          <a:p>
            <a:pPr algn="r" defTabSz="825500">
              <a:defRPr>
                <a:solidFill>
                  <a:srgbClr val="FFFFFF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49" name="Vigil/EUV…"/>
          <p:cNvSpPr/>
          <p:nvPr/>
        </p:nvSpPr>
        <p:spPr>
          <a:xfrm>
            <a:off x="10863" y="3912792"/>
            <a:ext cx="9527758" cy="508624"/>
          </a:xfrm>
          <a:prstGeom prst="rect">
            <a:avLst/>
          </a:prstGeom>
          <a:solidFill>
            <a:srgbClr val="AEACD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284693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Vigil/EUV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, @ L5 ]</a:t>
            </a:r>
          </a:p>
        </p:txBody>
      </p:sp>
      <p:sp>
        <p:nvSpPr>
          <p:cNvPr id="250" name="ECCCO Imager and Spectrometer…"/>
          <p:cNvSpPr/>
          <p:nvPr/>
        </p:nvSpPr>
        <p:spPr>
          <a:xfrm>
            <a:off x="10863" y="4559287"/>
            <a:ext cx="11417285" cy="508623"/>
          </a:xfrm>
          <a:prstGeom prst="rect">
            <a:avLst/>
          </a:prstGeom>
          <a:solidFill>
            <a:srgbClr val="AEACD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341153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ECCCO Imager and Spectrometer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, Spec, DEM ]</a:t>
            </a:r>
          </a:p>
        </p:txBody>
      </p:sp>
      <p:sp>
        <p:nvSpPr>
          <p:cNvPr id="251" name="Near Term"/>
          <p:cNvSpPr txBox="1"/>
          <p:nvPr/>
        </p:nvSpPr>
        <p:spPr>
          <a:xfrm rot="16200000">
            <a:off x="22725130" y="1138106"/>
            <a:ext cx="2214220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808080"/>
                </a:solidFill>
              </a:defRPr>
            </a:lvl1pPr>
          </a:lstStyle>
          <a:p>
            <a:pPr/>
            <a:r>
              <a:t>Near Term</a:t>
            </a:r>
          </a:p>
        </p:txBody>
      </p:sp>
      <p:sp>
        <p:nvSpPr>
          <p:cNvPr id="252" name="Proposed"/>
          <p:cNvSpPr txBox="1"/>
          <p:nvPr/>
        </p:nvSpPr>
        <p:spPr>
          <a:xfrm rot="16200000">
            <a:off x="22801462" y="3994428"/>
            <a:ext cx="2095805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B3B3B3"/>
                </a:solidFill>
              </a:defRPr>
            </a:lvl1pPr>
          </a:lstStyle>
          <a:p>
            <a:pPr/>
            <a:r>
              <a:t>Proposed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3980341" y="3264268"/>
            <a:ext cx="7420024" cy="508624"/>
            <a:chOff x="0" y="0"/>
            <a:chExt cx="7420023" cy="508622"/>
          </a:xfrm>
        </p:grpSpPr>
        <p:sp>
          <p:nvSpPr>
            <p:cNvPr id="253" name="COSMO/Large Cor."/>
            <p:cNvSpPr/>
            <p:nvPr/>
          </p:nvSpPr>
          <p:spPr>
            <a:xfrm>
              <a:off x="0" y="0"/>
              <a:ext cx="3646845" cy="508623"/>
            </a:xfrm>
            <a:prstGeom prst="rect">
              <a:avLst/>
            </a:prstGeom>
            <a:gradFill flip="none" rotWithShape="1">
              <a:gsLst>
                <a:gs pos="0">
                  <a:srgbClr val="C78B7D"/>
                </a:gs>
                <a:gs pos="100000">
                  <a:srgbClr val="A3D2A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COSMO/Large Cor.</a:t>
              </a:r>
            </a:p>
          </p:txBody>
        </p:sp>
        <p:sp>
          <p:nvSpPr>
            <p:cNvPr id="254" name="Offset…"/>
            <p:cNvSpPr/>
            <p:nvPr/>
          </p:nvSpPr>
          <p:spPr>
            <a:xfrm>
              <a:off x="3698051" y="311"/>
              <a:ext cx="3721973" cy="508001"/>
            </a:xfrm>
            <a:prstGeom prst="rect">
              <a:avLst/>
            </a:prstGeom>
            <a:solidFill>
              <a:srgbClr val="CECABD">
                <a:alpha val="79625"/>
              </a:srgbClr>
            </a:solidFill>
            <a:ln w="25400" cap="flat">
              <a:solidFill>
                <a:srgbClr val="306F1D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2" spcCol="0" anchor="ctr">
              <a:noAutofit/>
            </a:bodyPr>
            <a:lstStyle/>
            <a:p>
              <a:pPr algn="l" defTabSz="825500">
                <a:defRPr>
                  <a:solidFill>
                    <a:srgbClr val="000000"/>
                  </a:solidFill>
                </a:defRPr>
              </a:pPr>
              <a:r>
                <a:t>Offset</a:t>
              </a:r>
            </a:p>
            <a:p>
              <a:pPr algn="r" defTabSz="825500">
                <a:defRPr>
                  <a:solidFill>
                    <a:srgbClr val="000000"/>
                  </a:solidFill>
                </a:defRPr>
              </a:pPr>
              <a:r>
                <a:t>[DEM, pB, ✶, </a:t>
              </a:r>
              <a:r>
                <a:rPr>
                  <a:latin typeface="Wingdings 3"/>
                  <a:ea typeface="Wingdings 3"/>
                  <a:cs typeface="Wingdings 3"/>
                  <a:sym typeface="Wingdings 3"/>
                </a:rPr>
                <a:t></a:t>
              </a:r>
              <a:r>
                <a:t> ]</a:t>
              </a:r>
            </a:p>
          </p:txBody>
        </p:sp>
      </p:grpSp>
      <p:sp>
        <p:nvSpPr>
          <p:cNvPr id="256" name="Vigil/COR…"/>
          <p:cNvSpPr/>
          <p:nvPr/>
        </p:nvSpPr>
        <p:spPr>
          <a:xfrm>
            <a:off x="11409759" y="3912081"/>
            <a:ext cx="12006660" cy="50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4973" y="21600"/>
                </a:lnTo>
                <a:lnTo>
                  <a:pt x="9152" y="21600"/>
                </a:lnTo>
                <a:lnTo>
                  <a:pt x="20678" y="21600"/>
                </a:lnTo>
                <a:lnTo>
                  <a:pt x="20678" y="21566"/>
                </a:lnTo>
                <a:lnTo>
                  <a:pt x="20693" y="21566"/>
                </a:lnTo>
                <a:lnTo>
                  <a:pt x="20695" y="21566"/>
                </a:lnTo>
                <a:lnTo>
                  <a:pt x="20695" y="21549"/>
                </a:lnTo>
                <a:lnTo>
                  <a:pt x="21600" y="10783"/>
                </a:lnTo>
                <a:lnTo>
                  <a:pt x="20695" y="34"/>
                </a:lnTo>
                <a:lnTo>
                  <a:pt x="20695" y="0"/>
                </a:lnTo>
                <a:lnTo>
                  <a:pt x="20693" y="0"/>
                </a:lnTo>
                <a:lnTo>
                  <a:pt x="20678" y="0"/>
                </a:lnTo>
                <a:lnTo>
                  <a:pt x="20064" y="0"/>
                </a:lnTo>
                <a:lnTo>
                  <a:pt x="9169" y="0"/>
                </a:lnTo>
                <a:lnTo>
                  <a:pt x="9167" y="0"/>
                </a:lnTo>
                <a:lnTo>
                  <a:pt x="9152" y="0"/>
                </a:lnTo>
                <a:lnTo>
                  <a:pt x="8538" y="0"/>
                </a:lnTo>
                <a:lnTo>
                  <a:pt x="4973" y="0"/>
                </a:lnTo>
                <a:lnTo>
                  <a:pt x="0" y="0"/>
                </a:lnTo>
                <a:close/>
              </a:path>
            </a:pathLst>
          </a:custGeom>
          <a:solidFill>
            <a:srgbClr val="A3D3A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600332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Vigil/COR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n, pB,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, @ L5 ]</a:t>
            </a:r>
          </a:p>
        </p:txBody>
      </p:sp>
      <p:sp>
        <p:nvSpPr>
          <p:cNvPr id="257" name="SunCET CubeSat…"/>
          <p:cNvSpPr/>
          <p:nvPr/>
        </p:nvSpPr>
        <p:spPr>
          <a:xfrm>
            <a:off x="10863" y="2590185"/>
            <a:ext cx="15213634" cy="508623"/>
          </a:xfrm>
          <a:prstGeom prst="rect">
            <a:avLst/>
          </a:prstGeom>
          <a:solidFill>
            <a:srgbClr val="694BB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454589" anchor="ctr"/>
          <a:lstStyle/>
          <a:p>
            <a:pPr algn="l" defTabSz="825500">
              <a:defRPr>
                <a:solidFill>
                  <a:srgbClr val="000000"/>
                </a:solidFill>
              </a:defRPr>
            </a:pPr>
            <a:r>
              <a:t>SunCET CubeSat</a:t>
            </a:r>
          </a:p>
          <a:p>
            <a:pPr algn="r" defTabSz="825500">
              <a:defRPr>
                <a:solidFill>
                  <a:srgbClr val="000000"/>
                </a:solidFill>
              </a:defRPr>
            </a:pPr>
            <a:r>
              <a:t>[ ✶,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 ]</a:t>
            </a:r>
          </a:p>
        </p:txBody>
      </p:sp>
      <p:sp>
        <p:nvSpPr>
          <p:cNvPr id="258" name="✶: Structure  : Flows"/>
          <p:cNvSpPr/>
          <p:nvPr/>
        </p:nvSpPr>
        <p:spPr>
          <a:xfrm>
            <a:off x="13187903" y="161072"/>
            <a:ext cx="96823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defTabSz="825500">
              <a:defRPr>
                <a:solidFill>
                  <a:srgbClr val="000000"/>
                </a:solidFill>
              </a:defRPr>
            </a:pPr>
            <a:r>
              <a:t>✶: Structure  </a:t>
            </a:r>
            <a:r>
              <a:rPr>
                <a:latin typeface="Wingdings 3"/>
                <a:ea typeface="Wingdings 3"/>
                <a:cs typeface="Wingdings 3"/>
                <a:sym typeface="Wingdings 3"/>
              </a:rPr>
              <a:t></a:t>
            </a:r>
            <a:r>
              <a:t>: Flows</a:t>
            </a:r>
          </a:p>
        </p:txBody>
      </p:sp>
      <p:grpSp>
        <p:nvGrpSpPr>
          <p:cNvPr id="294" name="Group"/>
          <p:cNvGrpSpPr/>
          <p:nvPr/>
        </p:nvGrpSpPr>
        <p:grpSpPr>
          <a:xfrm>
            <a:off x="-592025" y="-283424"/>
            <a:ext cx="25568107" cy="14311730"/>
            <a:chOff x="-591997" y="-5488792"/>
            <a:chExt cx="25568106" cy="14311729"/>
          </a:xfrm>
        </p:grpSpPr>
        <p:grpSp>
          <p:nvGrpSpPr>
            <p:cNvPr id="287" name="Group"/>
            <p:cNvGrpSpPr/>
            <p:nvPr/>
          </p:nvGrpSpPr>
          <p:grpSpPr>
            <a:xfrm>
              <a:off x="-591998" y="-5488793"/>
              <a:ext cx="25568107" cy="14311730"/>
              <a:chOff x="-591997" y="-5488792"/>
              <a:chExt cx="25568106" cy="14311729"/>
            </a:xfrm>
          </p:grpSpPr>
          <p:grpSp>
            <p:nvGrpSpPr>
              <p:cNvPr id="274" name="Group"/>
              <p:cNvGrpSpPr/>
              <p:nvPr/>
            </p:nvGrpSpPr>
            <p:grpSpPr>
              <a:xfrm flipH="1">
                <a:off x="-591998" y="-5488793"/>
                <a:ext cx="25568107" cy="14311730"/>
                <a:chOff x="-592052" y="-5488792"/>
                <a:chExt cx="25568106" cy="14311729"/>
              </a:xfrm>
            </p:grpSpPr>
            <p:pic>
              <p:nvPicPr>
                <p:cNvPr id="259" name="Rough_Composite.png" descr="Rough_Composit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113" t="44408" r="49023" b="31812"/>
                <a:stretch>
                  <a:fillRect/>
                </a:stretch>
              </p:blipFill>
              <p:spPr>
                <a:xfrm rot="874845">
                  <a:off x="86780" y="-2578095"/>
                  <a:ext cx="24210440" cy="8490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5617"/>
                      </a:moveTo>
                      <a:lnTo>
                        <a:pt x="546" y="21600"/>
                      </a:lnTo>
                      <a:lnTo>
                        <a:pt x="21600" y="5983"/>
                      </a:lnTo>
                      <a:lnTo>
                        <a:pt x="21054" y="0"/>
                      </a:lnTo>
                      <a:lnTo>
                        <a:pt x="0" y="15617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273" name="Group"/>
                <p:cNvGrpSpPr/>
                <p:nvPr/>
              </p:nvGrpSpPr>
              <p:grpSpPr>
                <a:xfrm>
                  <a:off x="0" y="258891"/>
                  <a:ext cx="24384001" cy="1271459"/>
                  <a:chOff x="0" y="258891"/>
                  <a:chExt cx="24384000" cy="1271458"/>
                </a:xfrm>
              </p:grpSpPr>
              <p:sp>
                <p:nvSpPr>
                  <p:cNvPr id="260" name="Line"/>
                  <p:cNvSpPr/>
                  <p:nvPr/>
                </p:nvSpPr>
                <p:spPr>
                  <a:xfrm>
                    <a:off x="0" y="438150"/>
                    <a:ext cx="24384001" cy="0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1" name="Line"/>
                  <p:cNvSpPr/>
                  <p:nvPr/>
                </p:nvSpPr>
                <p:spPr>
                  <a:xfrm flipV="1">
                    <a:off x="12957948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2" name="Line"/>
                  <p:cNvSpPr/>
                  <p:nvPr/>
                </p:nvSpPr>
                <p:spPr>
                  <a:xfrm flipV="1">
                    <a:off x="16763937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3" name="Line"/>
                  <p:cNvSpPr/>
                  <p:nvPr/>
                </p:nvSpPr>
                <p:spPr>
                  <a:xfrm flipV="1">
                    <a:off x="20569927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4" name="Line"/>
                  <p:cNvSpPr/>
                  <p:nvPr/>
                </p:nvSpPr>
                <p:spPr>
                  <a:xfrm flipV="1">
                    <a:off x="9143937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" name="Line"/>
                  <p:cNvSpPr/>
                  <p:nvPr/>
                </p:nvSpPr>
                <p:spPr>
                  <a:xfrm flipV="1">
                    <a:off x="5333269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" name="Line"/>
                  <p:cNvSpPr/>
                  <p:nvPr/>
                </p:nvSpPr>
                <p:spPr>
                  <a:xfrm flipV="1">
                    <a:off x="1530140" y="258891"/>
                    <a:ext cx="1" cy="25691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" name="1R☉"/>
                  <p:cNvSpPr/>
                  <p:nvPr/>
                </p:nvSpPr>
                <p:spPr>
                  <a:xfrm flipH="1">
                    <a:off x="19283553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1R</a:t>
                    </a:r>
                    <a:r>
                      <a:rPr baseline="-5999"/>
                      <a:t>☉</a:t>
                    </a:r>
                  </a:p>
                </p:txBody>
              </p:sp>
              <p:sp>
                <p:nvSpPr>
                  <p:cNvPr id="268" name="2R☉"/>
                  <p:cNvSpPr/>
                  <p:nvPr/>
                </p:nvSpPr>
                <p:spPr>
                  <a:xfrm flipH="1">
                    <a:off x="15476292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2R</a:t>
                    </a:r>
                    <a:r>
                      <a:rPr baseline="-5999"/>
                      <a:t>☉</a:t>
                    </a:r>
                  </a:p>
                </p:txBody>
              </p:sp>
              <p:sp>
                <p:nvSpPr>
                  <p:cNvPr id="269" name="3R☉"/>
                  <p:cNvSpPr/>
                  <p:nvPr/>
                </p:nvSpPr>
                <p:spPr>
                  <a:xfrm flipH="1">
                    <a:off x="11669032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3R</a:t>
                    </a:r>
                    <a:r>
                      <a:rPr baseline="-5999"/>
                      <a:t>☉</a:t>
                    </a:r>
                  </a:p>
                </p:txBody>
              </p:sp>
              <p:sp>
                <p:nvSpPr>
                  <p:cNvPr id="270" name="4R☉"/>
                  <p:cNvSpPr/>
                  <p:nvPr/>
                </p:nvSpPr>
                <p:spPr>
                  <a:xfrm flipH="1">
                    <a:off x="7861772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4R</a:t>
                    </a:r>
                    <a:r>
                      <a:rPr baseline="-5999"/>
                      <a:t>☉</a:t>
                    </a:r>
                  </a:p>
                </p:txBody>
              </p:sp>
              <p:sp>
                <p:nvSpPr>
                  <p:cNvPr id="271" name="5R☉"/>
                  <p:cNvSpPr/>
                  <p:nvPr/>
                </p:nvSpPr>
                <p:spPr>
                  <a:xfrm flipH="1">
                    <a:off x="4054512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5R</a:t>
                    </a:r>
                    <a:r>
                      <a:rPr baseline="-5999"/>
                      <a:t>☉</a:t>
                    </a:r>
                  </a:p>
                </p:txBody>
              </p:sp>
              <p:sp>
                <p:nvSpPr>
                  <p:cNvPr id="272" name="6R☉"/>
                  <p:cNvSpPr/>
                  <p:nvPr/>
                </p:nvSpPr>
                <p:spPr>
                  <a:xfrm flipH="1">
                    <a:off x="247251" y="260349"/>
                    <a:ext cx="1270001" cy="127000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>
                      <a:defRPr b="1"/>
                    </a:pPr>
                    <a:r>
                      <a:t>6R</a:t>
                    </a:r>
                    <a:r>
                      <a:rPr baseline="-5999"/>
                      <a:t>☉</a:t>
                    </a:r>
                  </a:p>
                </p:txBody>
              </p:sp>
            </p:grpSp>
          </p:grpSp>
          <p:grpSp>
            <p:nvGrpSpPr>
              <p:cNvPr id="277" name="Group"/>
              <p:cNvGrpSpPr/>
              <p:nvPr/>
            </p:nvGrpSpPr>
            <p:grpSpPr>
              <a:xfrm>
                <a:off x="5168900" y="821827"/>
                <a:ext cx="9162364" cy="1270001"/>
                <a:chOff x="0" y="230682"/>
                <a:chExt cx="9162363" cy="1270000"/>
              </a:xfrm>
            </p:grpSpPr>
            <p:sp>
              <p:nvSpPr>
                <p:cNvPr id="275" name="Peak CME Acceleration"/>
                <p:cNvSpPr/>
                <p:nvPr/>
              </p:nvSpPr>
              <p:spPr>
                <a:xfrm>
                  <a:off x="2915296" y="230682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l" defTabSz="825500"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Peak CME Acceleration</a:t>
                  </a:r>
                </a:p>
              </p:txBody>
            </p:sp>
            <p:sp>
              <p:nvSpPr>
                <p:cNvPr id="276" name="Line"/>
                <p:cNvSpPr/>
                <p:nvPr/>
              </p:nvSpPr>
              <p:spPr>
                <a:xfrm>
                  <a:off x="0" y="459893"/>
                  <a:ext cx="9162364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stealth" w="med" len="med"/>
                  <a:tailEnd type="stealth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0" name="Group"/>
              <p:cNvGrpSpPr/>
              <p:nvPr/>
            </p:nvGrpSpPr>
            <p:grpSpPr>
              <a:xfrm>
                <a:off x="8661997" y="1700795"/>
                <a:ext cx="8881143" cy="485295"/>
                <a:chOff x="0" y="0"/>
                <a:chExt cx="8881142" cy="485293"/>
              </a:xfrm>
            </p:grpSpPr>
            <p:sp>
              <p:nvSpPr>
                <p:cNvPr id="278" name="Open-Closed Transition"/>
                <p:cNvSpPr txBox="1"/>
                <p:nvPr/>
              </p:nvSpPr>
              <p:spPr>
                <a:xfrm>
                  <a:off x="0" y="0"/>
                  <a:ext cx="8881143" cy="4613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Open-Closed Transition</a:t>
                  </a:r>
                </a:p>
              </p:txBody>
            </p:sp>
            <p:sp>
              <p:nvSpPr>
                <p:cNvPr id="279" name="Line"/>
                <p:cNvSpPr/>
                <p:nvPr/>
              </p:nvSpPr>
              <p:spPr>
                <a:xfrm>
                  <a:off x="158684" y="485293"/>
                  <a:ext cx="8434270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stealth" w="med" len="med"/>
                  <a:tailEnd type="stealth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3" name="Group"/>
              <p:cNvGrpSpPr/>
              <p:nvPr/>
            </p:nvGrpSpPr>
            <p:grpSpPr>
              <a:xfrm>
                <a:off x="4061241" y="1382635"/>
                <a:ext cx="6216875" cy="1270001"/>
                <a:chOff x="0" y="230682"/>
                <a:chExt cx="6216874" cy="1270000"/>
              </a:xfrm>
            </p:grpSpPr>
            <p:sp>
              <p:nvSpPr>
                <p:cNvPr id="281" name="Flare Reconnection"/>
                <p:cNvSpPr/>
                <p:nvPr/>
              </p:nvSpPr>
              <p:spPr>
                <a:xfrm>
                  <a:off x="1733179" y="230682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l" defTabSz="825500"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Flare Reconnection</a:t>
                  </a:r>
                </a:p>
              </p:txBody>
            </p:sp>
            <p:sp>
              <p:nvSpPr>
                <p:cNvPr id="282" name="Line"/>
                <p:cNvSpPr/>
                <p:nvPr/>
              </p:nvSpPr>
              <p:spPr>
                <a:xfrm>
                  <a:off x="0" y="457988"/>
                  <a:ext cx="6216875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stealth" w="med" len="med"/>
                  <a:tailEnd type="stealth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6" name="Group"/>
              <p:cNvGrpSpPr/>
              <p:nvPr/>
            </p:nvGrpSpPr>
            <p:grpSpPr>
              <a:xfrm>
                <a:off x="7555125" y="2504250"/>
                <a:ext cx="13301821" cy="1270001"/>
                <a:chOff x="0" y="230682"/>
                <a:chExt cx="13301820" cy="1270000"/>
              </a:xfrm>
            </p:grpSpPr>
            <p:sp>
              <p:nvSpPr>
                <p:cNvPr id="284" name="Solar Wind Acceleration"/>
                <p:cNvSpPr/>
                <p:nvPr/>
              </p:nvSpPr>
              <p:spPr>
                <a:xfrm>
                  <a:off x="4575832" y="230682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l" defTabSz="825500"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Solar Wind Acceleration</a:t>
                  </a:r>
                </a:p>
              </p:txBody>
            </p:sp>
            <p:sp>
              <p:nvSpPr>
                <p:cNvPr id="285" name="Line"/>
                <p:cNvSpPr/>
                <p:nvPr/>
              </p:nvSpPr>
              <p:spPr>
                <a:xfrm>
                  <a:off x="0" y="457988"/>
                  <a:ext cx="13301821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stealth" w="med" len="med"/>
                  <a:tailEnd type="stealth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88" name="Solar Disk"/>
            <p:cNvSpPr txBox="1"/>
            <p:nvPr/>
          </p:nvSpPr>
          <p:spPr>
            <a:xfrm>
              <a:off x="1156439" y="3048659"/>
              <a:ext cx="149717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5500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Solar Disk</a:t>
              </a:r>
            </a:p>
          </p:txBody>
        </p:sp>
        <p:grpSp>
          <p:nvGrpSpPr>
            <p:cNvPr id="291" name="Group"/>
            <p:cNvGrpSpPr/>
            <p:nvPr/>
          </p:nvGrpSpPr>
          <p:grpSpPr>
            <a:xfrm>
              <a:off x="6112546" y="3048310"/>
              <a:ext cx="16471248" cy="462064"/>
              <a:chOff x="0" y="0"/>
              <a:chExt cx="16471247" cy="462063"/>
            </a:xfrm>
          </p:grpSpPr>
          <p:sp>
            <p:nvSpPr>
              <p:cNvPr id="289" name="Middle Corona"/>
              <p:cNvSpPr txBox="1"/>
              <p:nvPr/>
            </p:nvSpPr>
            <p:spPr>
              <a:xfrm>
                <a:off x="7077900" y="0"/>
                <a:ext cx="2315446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Middle Corona</a:t>
                </a:r>
              </a:p>
            </p:txBody>
          </p:sp>
          <p:sp>
            <p:nvSpPr>
              <p:cNvPr id="290" name="Line"/>
              <p:cNvSpPr/>
              <p:nvPr/>
            </p:nvSpPr>
            <p:spPr>
              <a:xfrm>
                <a:off x="0" y="462063"/>
                <a:ext cx="1647124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92" name="Inner Corona"/>
            <p:cNvSpPr txBox="1"/>
            <p:nvPr/>
          </p:nvSpPr>
          <p:spPr>
            <a:xfrm>
              <a:off x="3870792" y="3048658"/>
              <a:ext cx="1881227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tabLst>
                  <a:tab pos="23241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Inner Corona</a:t>
              </a:r>
            </a:p>
          </p:txBody>
        </p:sp>
        <p:sp>
          <p:nvSpPr>
            <p:cNvPr id="293" name="Outer"/>
            <p:cNvSpPr txBox="1"/>
            <p:nvPr/>
          </p:nvSpPr>
          <p:spPr>
            <a:xfrm>
              <a:off x="23233936" y="3048659"/>
              <a:ext cx="876606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tabLst>
                  <a:tab pos="2324100" algn="l"/>
                </a:tabLst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Outer</a:t>
              </a:r>
            </a:p>
          </p:txBody>
        </p:sp>
      </p:grpSp>
      <p:sp>
        <p:nvSpPr>
          <p:cNvPr id="295" name="Radio"/>
          <p:cNvSpPr txBox="1"/>
          <p:nvPr/>
        </p:nvSpPr>
        <p:spPr>
          <a:xfrm rot="16200000">
            <a:off x="23196521" y="11391325"/>
            <a:ext cx="1308050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Radio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33430" y="9166683"/>
            <a:ext cx="22563427" cy="985669"/>
            <a:chOff x="0" y="0"/>
            <a:chExt cx="22563426" cy="985667"/>
          </a:xfrm>
        </p:grpSpPr>
        <p:grpSp>
          <p:nvGrpSpPr>
            <p:cNvPr id="298" name="Group"/>
            <p:cNvGrpSpPr/>
            <p:nvPr/>
          </p:nvGrpSpPr>
          <p:grpSpPr>
            <a:xfrm>
              <a:off x="3066" y="0"/>
              <a:ext cx="22560361" cy="511969"/>
              <a:chOff x="0" y="0"/>
              <a:chExt cx="22560359" cy="511968"/>
            </a:xfrm>
          </p:grpSpPr>
          <p:sp>
            <p:nvSpPr>
              <p:cNvPr id="296" name="Shape"/>
              <p:cNvSpPr/>
              <p:nvPr/>
            </p:nvSpPr>
            <p:spPr>
              <a:xfrm>
                <a:off x="0" y="0"/>
                <a:ext cx="22560360" cy="511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4" y="0"/>
                    </a:moveTo>
                    <a:lnTo>
                      <a:pt x="20904" y="134"/>
                    </a:lnTo>
                    <a:lnTo>
                      <a:pt x="0" y="134"/>
                    </a:lnTo>
                    <a:lnTo>
                      <a:pt x="0" y="21600"/>
                    </a:lnTo>
                    <a:lnTo>
                      <a:pt x="20958" y="21600"/>
                    </a:lnTo>
                    <a:lnTo>
                      <a:pt x="20958" y="21315"/>
                    </a:lnTo>
                    <a:lnTo>
                      <a:pt x="21105" y="21265"/>
                    </a:lnTo>
                    <a:lnTo>
                      <a:pt x="21600" y="10448"/>
                    </a:lnTo>
                    <a:lnTo>
                      <a:pt x="21118" y="17"/>
                    </a:lnTo>
                    <a:lnTo>
                      <a:pt x="20904" y="0"/>
                    </a:lnTo>
                    <a:close/>
                  </a:path>
                </a:pathLst>
              </a:cu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2" spcCol="674113" anchor="ctr">
                <a:noAutofit/>
              </a:bodyPr>
              <a:lstStyle/>
              <a:p>
                <a:pPr algn="l" defTabSz="82550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" name="Radio: Direct Observation &amp; Interplanetary Scintillation Diagnostics…"/>
              <p:cNvSpPr/>
              <p:nvPr/>
            </p:nvSpPr>
            <p:spPr>
              <a:xfrm>
                <a:off x="111634" y="1978"/>
                <a:ext cx="21524875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2" spcCol="1076243" anchor="ctr">
                <a:noAutofit/>
              </a:bodyPr>
              <a:lstStyle/>
              <a:p>
                <a:pPr algn="l" defTabSz="825500">
                  <a:defRPr>
                    <a:solidFill>
                      <a:srgbClr val="000000"/>
                    </a:solidFill>
                  </a:defRPr>
                </a:pPr>
                <a:r>
                  <a:t> Radio: Direct Observation &amp; Interplanetary Scintillation Diagnostics </a:t>
                </a:r>
              </a:p>
              <a:p>
                <a:pPr algn="l" defTabSz="825500">
                  <a:defRPr>
                    <a:solidFill>
                      <a:srgbClr val="000000"/>
                    </a:solidFill>
                  </a:defRPr>
                </a:pPr>
                <a:r>
                  <a:t> [ v, </a:t>
                </a:r>
                <a14:m>
                  <m:oMath>
                    <m:limUpp>
                      <m:e>
                        <m:r>
                          <m:rPr>
                            <m:sty m:val="p"/>
                            <m:scr m:val="sans-serif"/>
                          </m:rPr>
                          <a:rPr xmlns:a="http://schemas.openxmlformats.org/drawingml/2006/mai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lim>
                        <m:r>
                          <a:rPr xmlns:a="http://schemas.openxmlformats.org/drawingml/2006/mai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⃗</m:t>
                        </m:r>
                      </m:lim>
                    </m:limUpp>
                  </m:oMath>
                </a14:m>
                <a:r>
                  <a:t>, Plasma &amp; particle dynamics] </a:t>
                </a:r>
              </a:p>
            </p:txBody>
          </p:sp>
        </p:grpSp>
        <p:sp>
          <p:nvSpPr>
            <p:cNvPr id="299" name="GHz Range | Bremsstrahlung"/>
            <p:cNvSpPr txBox="1"/>
            <p:nvPr/>
          </p:nvSpPr>
          <p:spPr>
            <a:xfrm>
              <a:off x="0" y="524302"/>
              <a:ext cx="405993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5500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GHz Range | Bremsstrahlung</a:t>
              </a:r>
            </a:p>
          </p:txBody>
        </p:sp>
        <p:sp>
          <p:nvSpPr>
            <p:cNvPr id="300" name="MHz Range | Plasma Emission"/>
            <p:cNvSpPr txBox="1"/>
            <p:nvPr/>
          </p:nvSpPr>
          <p:spPr>
            <a:xfrm>
              <a:off x="17760880" y="524302"/>
              <a:ext cx="4269030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5500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MHz Range | Plasma Emission</a:t>
              </a: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502927" y="10328971"/>
            <a:ext cx="22678533" cy="12922048"/>
            <a:chOff x="25400" y="25400"/>
            <a:chExt cx="22678532" cy="12922046"/>
          </a:xfrm>
        </p:grpSpPr>
        <p:graphicFrame>
          <p:nvGraphicFramePr>
            <p:cNvPr id="302" name="Table 1"/>
            <p:cNvGraphicFramePr/>
            <p:nvPr/>
          </p:nvGraphicFramePr>
          <p:xfrm>
            <a:off x="25400" y="25400"/>
            <a:ext cx="10922000" cy="11176000"/>
          </p:xfrm>
          <a:graphic xmlns:a="http://schemas.openxmlformats.org/drawingml/2006/main">
            <a:graphicData uri="http://schemas.openxmlformats.org/drawingml/2006/table">
              <a:tbl>
                <a:tblPr firstCol="1" firstRow="1" lastCol="0" lastRow="0" bandCol="0" bandRow="0" rtl="0">
                  <a:tableStyleId>{4C3C2611-4C71-4FC5-86AE-919BDF0F9419}</a:tableStyleId>
                </a:tblPr>
                <a:tblGrid>
                  <a:gridCol w="2936225"/>
                  <a:gridCol w="2860729"/>
                  <a:gridCol w="2766407"/>
                  <a:gridCol w="2547970"/>
                </a:tblGrid>
                <a:tr h="4867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Instrument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Freq. Range (MHz)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Resolution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Status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solidFill>
                        <a:srgbClr val="6A696A"/>
                      </a:solidFill>
                    </a:tcPr>
                  </a:tc>
                </a:tr>
                <a:tr h="48041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JVLA P Band (USA)</a:t>
                        </a:r>
                      </a:p>
                    </a:txBody>
                    <a:tcPr marL="50800" marR="50800" marT="50800" marB="50800" anchor="ctr" anchorCtr="0" horzOverflow="overflow"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230–470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~1´ @ 350 MHz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 Operation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</a:tr>
                <a:tr h="4613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Nancay (France)</a:t>
                        </a:r>
                      </a:p>
                    </a:txBody>
                    <a:tcPr marL="50800" marR="50800" marT="50800" marB="50800" anchor="ctr" anchorCtr="0" horzOverflow="overflow"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150–450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~2´ @ 150 MHz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Newly Upgraded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</a:tr>
                <a:tr h="4613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MWA (Australia)</a:t>
                        </a:r>
                      </a:p>
                    </a:txBody>
                    <a:tcPr marL="50800" marR="50800" marT="50800" marB="50800" anchor="ctr" anchorCtr="0" horzOverflow="overflow"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80–240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~5´ @ 150 MHz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 Operation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</a:tr>
                <a:tr h="4613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GRAPH (India)</a:t>
                        </a:r>
                      </a:p>
                    </a:txBody>
                    <a:tcPr marL="50800" marR="50800" marT="50800" marB="50800" anchor="ctr" anchorCtr="0" horzOverflow="overflow"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40–150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~5–8´ @ 150 MHz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 Operation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</a:tr>
                <a:tr h="8296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LOFAR LBA (Netherlands)</a:t>
                        </a:r>
                      </a:p>
                    </a:txBody>
                    <a:tcPr marL="50800" marR="50800" marT="50800" marB="50800" anchor="ctr" anchorCtr="0" horzOverflow="overflow"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30–80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~9´ (Tied Array) ~1´ (Interferometry)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 Operation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T w="0">
                        <a:miter lim="400000"/>
                      </a:lnT>
                      <a:lnB w="0">
                        <a:miter lim="400000"/>
                      </a:lnB>
                      <a:solidFill>
                        <a:srgbClr val="6A696A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03" name="Table 1-1"/>
            <p:cNvGraphicFramePr/>
            <p:nvPr/>
          </p:nvGraphicFramePr>
          <p:xfrm>
            <a:off x="11781932" y="1771446"/>
            <a:ext cx="10922001" cy="11176001"/>
          </p:xfrm>
          <a:graphic xmlns:a="http://schemas.openxmlformats.org/drawingml/2006/main">
            <a:graphicData uri="http://schemas.openxmlformats.org/drawingml/2006/table">
              <a:tbl>
                <a:tblPr firstCol="1" firstRow="1" lastCol="0" lastRow="0" bandCol="0" bandRow="0" rtl="0">
                  <a:tableStyleId>{4C3C2611-4C71-4FC5-86AE-919BDF0F9419}</a:tableStyleId>
                </a:tblPr>
                <a:tblGrid>
                  <a:gridCol w="2936225"/>
                  <a:gridCol w="2789228"/>
                  <a:gridCol w="2053511"/>
                  <a:gridCol w="2271919"/>
                </a:tblGrid>
                <a:tr h="48676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Instrument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Freq. Range (MHz)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Resolution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Status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solidFill>
                        <a:srgbClr val="A1A0A2"/>
                      </a:solidFill>
                    </a:tcPr>
                  </a:tc>
                </a:tr>
                <a:tr h="48041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OVRO-LWA (USA)</a:t>
                        </a:r>
                      </a:p>
                    </a:txBody>
                    <a:tcPr marL="50800" marR="50800" marT="50800" marB="50800" anchor="ctr" anchorCtr="0" horzOverflow="overflow">
                      <a:lnB w="0">
                        <a:miter lim="400000"/>
                      </a:lnB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20–88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B w="0">
                        <a:miter lim="400000"/>
                      </a:lnB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~5´ @ 80 MHz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B w="0">
                        <a:miter lim="400000"/>
                      </a:lnB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Commissioning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B w="0">
                        <a:miter lim="400000"/>
                      </a:lnB>
                      <a:solidFill>
                        <a:srgbClr val="A1A0A2"/>
                      </a:solidFill>
                    </a:tcPr>
                  </a:tc>
                </a:tr>
                <a:tr h="467715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1663700" algn="l"/>
                          </a:tabLst>
                          <a:defRPr b="0"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SunRISE (Space)</a:t>
                        </a:r>
                      </a:p>
                    </a:txBody>
                    <a:tcPr marL="50800" marR="50800" marT="50800" marB="50800" anchor="ctr" anchorCtr="0" horzOverflow="overflow">
                      <a:lnT w="0">
                        <a:miter lim="400000"/>
                      </a:lnT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0.1–1.5</a:t>
                        </a:r>
                      </a:p>
                    </a:txBody>
                    <a:tcPr marL="50800" marR="50800" marT="50800" marB="50800" anchor="ctr" anchorCtr="0" horzOverflow="overflow">
                      <a:lnR w="0">
                        <a:miter lim="400000"/>
                      </a:lnR>
                      <a:lnT w="0">
                        <a:miter lim="400000"/>
                      </a:lnT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Varies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R w="0">
                        <a:miter lim="400000"/>
                      </a:lnR>
                      <a:lnT w="0">
                        <a:miter lim="400000"/>
                      </a:lnT>
                      <a:solidFill>
                        <a:srgbClr val="A1A0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400">
                            <a:solidFill>
                              <a:srgbClr val="FFFFFF"/>
                            </a:solidFill>
                          </a:rPr>
                          <a:t>Phase C</a:t>
                        </a:r>
                      </a:p>
                    </a:txBody>
                    <a:tcPr marL="50800" marR="50800" marT="50800" marB="50800" anchor="ctr" anchorCtr="0" horzOverflow="overflow">
                      <a:lnL w="0">
                        <a:miter lim="400000"/>
                      </a:lnL>
                      <a:lnT w="0">
                        <a:miter lim="400000"/>
                      </a:lnT>
                      <a:solidFill>
                        <a:srgbClr val="A1A0A2"/>
                      </a:solidFill>
                    </a:tcPr>
                  </a:tc>
                </a:tr>
              </a:tbl>
            </a:graphicData>
          </a:graphic>
        </p:graphicFrame>
      </p:grpSp>
      <p:sp>
        <p:nvSpPr>
          <p:cNvPr id="305" name="Present"/>
          <p:cNvSpPr txBox="1"/>
          <p:nvPr/>
        </p:nvSpPr>
        <p:spPr>
          <a:xfrm>
            <a:off x="12226583" y="10927524"/>
            <a:ext cx="167243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Present</a:t>
            </a:r>
          </a:p>
        </p:txBody>
      </p:sp>
      <p:sp>
        <p:nvSpPr>
          <p:cNvPr id="306" name="Line"/>
          <p:cNvSpPr/>
          <p:nvPr/>
        </p:nvSpPr>
        <p:spPr>
          <a:xfrm flipH="1">
            <a:off x="12017795" y="11537182"/>
            <a:ext cx="188122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Line"/>
          <p:cNvSpPr/>
          <p:nvPr/>
        </p:nvSpPr>
        <p:spPr>
          <a:xfrm>
            <a:off x="22239457" y="10927524"/>
            <a:ext cx="1" cy="769841"/>
          </a:xfrm>
          <a:prstGeom prst="line">
            <a:avLst/>
          </a:prstGeom>
          <a:ln w="38100">
            <a:solidFill>
              <a:srgbClr val="807F8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8" name="Radio Observatories"/>
          <p:cNvSpPr txBox="1"/>
          <p:nvPr/>
        </p:nvSpPr>
        <p:spPr>
          <a:xfrm>
            <a:off x="15011284" y="10927524"/>
            <a:ext cx="428853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Radio Observatories</a:t>
            </a:r>
          </a:p>
        </p:txBody>
      </p:sp>
      <p:sp>
        <p:nvSpPr>
          <p:cNvPr id="309" name="Near Term"/>
          <p:cNvSpPr txBox="1"/>
          <p:nvPr/>
        </p:nvSpPr>
        <p:spPr>
          <a:xfrm>
            <a:off x="19973493" y="10927523"/>
            <a:ext cx="221422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808080"/>
                </a:solidFill>
              </a:defRPr>
            </a:lvl1pPr>
          </a:lstStyle>
          <a:p>
            <a:pPr/>
            <a:r>
              <a:t>Near Term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Figure_2_a_MC_Observatories_Panel_3.pdf" descr="Figure_2_a_MC_Observatories_Panel_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247" y="-1"/>
            <a:ext cx="2360550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he Middle Corona Overview"/>
          <p:cNvSpPr txBox="1"/>
          <p:nvPr/>
        </p:nvSpPr>
        <p:spPr>
          <a:xfrm>
            <a:off x="6866280" y="6329629"/>
            <a:ext cx="10651440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The Middle Corona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2014_04_18_05_11_00_SWAP_174__LASCO_C2.1.png" descr="2014_04_18_05_11_00_SWAP_174__LASCO_C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1499" y="-4882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2014_04_18_05_11_00_SWAP_174__LASCO_C2.1.png" descr="2014_04_18_05_11_00_SWAP_174__LASCO_C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1499" y="-4882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Circle"/>
          <p:cNvSpPr/>
          <p:nvPr/>
        </p:nvSpPr>
        <p:spPr>
          <a:xfrm>
            <a:off x="8170424" y="2822390"/>
            <a:ext cx="8058151" cy="8058151"/>
          </a:xfrm>
          <a:prstGeom prst="ellipse">
            <a:avLst/>
          </a:prstGeom>
          <a:ln w="254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9" name="Circle"/>
          <p:cNvSpPr/>
          <p:nvPr/>
        </p:nvSpPr>
        <p:spPr>
          <a:xfrm>
            <a:off x="9505950" y="4165415"/>
            <a:ext cx="5372100" cy="5372101"/>
          </a:xfrm>
          <a:prstGeom prst="ellipse">
            <a:avLst/>
          </a:prstGeom>
          <a:ln w="254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0" name="Circle"/>
          <p:cNvSpPr/>
          <p:nvPr/>
        </p:nvSpPr>
        <p:spPr>
          <a:xfrm>
            <a:off x="6819900" y="1485900"/>
            <a:ext cx="10744200" cy="10744201"/>
          </a:xfrm>
          <a:prstGeom prst="ellipse">
            <a:avLst/>
          </a:prstGeom>
          <a:ln w="254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Circle"/>
          <p:cNvSpPr/>
          <p:nvPr/>
        </p:nvSpPr>
        <p:spPr>
          <a:xfrm>
            <a:off x="5484374" y="136340"/>
            <a:ext cx="13430251" cy="13430251"/>
          </a:xfrm>
          <a:prstGeom prst="ellipse">
            <a:avLst/>
          </a:prstGeom>
          <a:ln w="25400">
            <a:solidFill>
              <a:srgbClr val="A9A9A9">
                <a:alpha val="68049"/>
              </a:srgbClr>
            </a:solidFill>
            <a:custDash>
              <a:ds d="600000" sp="600000"/>
            </a:custDash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0"/>
            <a:ext cx="13716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Circle"/>
          <p:cNvSpPr/>
          <p:nvPr/>
        </p:nvSpPr>
        <p:spPr>
          <a:xfrm>
            <a:off x="10223530" y="4875496"/>
            <a:ext cx="3951938" cy="3951938"/>
          </a:xfrm>
          <a:prstGeom prst="ellips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4" name="Circle"/>
          <p:cNvSpPr/>
          <p:nvPr/>
        </p:nvSpPr>
        <p:spPr>
          <a:xfrm>
            <a:off x="10758561" y="5410527"/>
            <a:ext cx="2881877" cy="2881877"/>
          </a:xfrm>
          <a:prstGeom prst="ellips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73FCD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5" name="Chromosphere"/>
          <p:cNvSpPr txBox="1"/>
          <p:nvPr/>
        </p:nvSpPr>
        <p:spPr>
          <a:xfrm>
            <a:off x="14250790" y="9980544"/>
            <a:ext cx="228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Chromosphere</a:t>
            </a:r>
          </a:p>
        </p:txBody>
      </p:sp>
      <p:sp>
        <p:nvSpPr>
          <p:cNvPr id="326" name="Inner Corona"/>
          <p:cNvSpPr txBox="1"/>
          <p:nvPr/>
        </p:nvSpPr>
        <p:spPr>
          <a:xfrm>
            <a:off x="14250790" y="10806723"/>
            <a:ext cx="228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Inner Corona</a:t>
            </a:r>
          </a:p>
        </p:txBody>
      </p:sp>
      <p:sp>
        <p:nvSpPr>
          <p:cNvPr id="327" name="Photosphere"/>
          <p:cNvSpPr txBox="1"/>
          <p:nvPr/>
        </p:nvSpPr>
        <p:spPr>
          <a:xfrm>
            <a:off x="14250790" y="9524146"/>
            <a:ext cx="228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Photosphere</a:t>
            </a:r>
          </a:p>
        </p:txBody>
      </p:sp>
      <p:sp>
        <p:nvSpPr>
          <p:cNvPr id="328" name="~5.0×10-13"/>
          <p:cNvSpPr txBox="1"/>
          <p:nvPr/>
        </p:nvSpPr>
        <p:spPr>
          <a:xfrm>
            <a:off x="17701742" y="10399824"/>
            <a:ext cx="1305494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~5.0×10</a:t>
            </a:r>
            <a:r>
              <a:rPr baseline="31999"/>
              <a:t>-13</a:t>
            </a:r>
          </a:p>
        </p:txBody>
      </p:sp>
      <p:sp>
        <p:nvSpPr>
          <p:cNvPr id="329" name="~1.0×10-11"/>
          <p:cNvSpPr txBox="1"/>
          <p:nvPr/>
        </p:nvSpPr>
        <p:spPr>
          <a:xfrm>
            <a:off x="17701742" y="10009119"/>
            <a:ext cx="1305494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~1.0×10</a:t>
            </a:r>
            <a:r>
              <a:rPr baseline="31999"/>
              <a:t>-11</a:t>
            </a:r>
          </a:p>
        </p:txBody>
      </p:sp>
      <p:sp>
        <p:nvSpPr>
          <p:cNvPr id="330" name="~1.0×106"/>
          <p:cNvSpPr txBox="1"/>
          <p:nvPr/>
        </p:nvSpPr>
        <p:spPr>
          <a:xfrm>
            <a:off x="16533397" y="10400048"/>
            <a:ext cx="1143001" cy="399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~1.0×10</a:t>
            </a:r>
            <a:r>
              <a:rPr baseline="31999"/>
              <a:t>6</a:t>
            </a:r>
          </a:p>
        </p:txBody>
      </p:sp>
      <p:sp>
        <p:nvSpPr>
          <p:cNvPr id="331" name="~1.0×104"/>
          <p:cNvSpPr txBox="1"/>
          <p:nvPr/>
        </p:nvSpPr>
        <p:spPr>
          <a:xfrm>
            <a:off x="16533397" y="9552945"/>
            <a:ext cx="1143001" cy="39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~1.0×10</a:t>
            </a:r>
            <a:r>
              <a:rPr baseline="31999"/>
              <a:t>4</a:t>
            </a:r>
          </a:p>
        </p:txBody>
      </p:sp>
      <p:sp>
        <p:nvSpPr>
          <p:cNvPr id="332" name="&gt;1.0×106"/>
          <p:cNvSpPr txBox="1"/>
          <p:nvPr/>
        </p:nvSpPr>
        <p:spPr>
          <a:xfrm>
            <a:off x="16533397" y="10835521"/>
            <a:ext cx="1143001" cy="39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&gt;1.0×10</a:t>
            </a:r>
            <a:r>
              <a:rPr baseline="31999"/>
              <a:t>6</a:t>
            </a:r>
          </a:p>
        </p:txBody>
      </p:sp>
      <p:sp>
        <p:nvSpPr>
          <p:cNvPr id="333" name="Transition Region"/>
          <p:cNvSpPr txBox="1"/>
          <p:nvPr/>
        </p:nvSpPr>
        <p:spPr>
          <a:xfrm>
            <a:off x="14250790" y="10371249"/>
            <a:ext cx="228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Transition Region</a:t>
            </a:r>
          </a:p>
        </p:txBody>
      </p:sp>
      <p:sp>
        <p:nvSpPr>
          <p:cNvPr id="334" name="8.0×10-5"/>
          <p:cNvSpPr txBox="1"/>
          <p:nvPr/>
        </p:nvSpPr>
        <p:spPr>
          <a:xfrm>
            <a:off x="17950130" y="9552721"/>
            <a:ext cx="1057107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8.0×10</a:t>
            </a:r>
            <a:r>
              <a:rPr baseline="31999"/>
              <a:t>-5</a:t>
            </a:r>
          </a:p>
        </p:txBody>
      </p:sp>
      <p:sp>
        <p:nvSpPr>
          <p:cNvPr id="335" name="&lt;5.0×10-13"/>
          <p:cNvSpPr txBox="1"/>
          <p:nvPr/>
        </p:nvSpPr>
        <p:spPr>
          <a:xfrm>
            <a:off x="17701742" y="10835298"/>
            <a:ext cx="1305494" cy="4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&lt;5.0×10</a:t>
            </a:r>
            <a:r>
              <a:rPr baseline="31999"/>
              <a:t>-13</a:t>
            </a:r>
          </a:p>
        </p:txBody>
      </p:sp>
      <p:grpSp>
        <p:nvGrpSpPr>
          <p:cNvPr id="338" name="Group"/>
          <p:cNvGrpSpPr/>
          <p:nvPr/>
        </p:nvGrpSpPr>
        <p:grpSpPr>
          <a:xfrm>
            <a:off x="5372662" y="105239"/>
            <a:ext cx="7559525" cy="1371176"/>
            <a:chOff x="101674" y="47719"/>
            <a:chExt cx="7559523" cy="1371175"/>
          </a:xfrm>
        </p:grpSpPr>
        <p:sp>
          <p:nvSpPr>
            <p:cNvPr id="336" name="Physical Transitions in the Middle Corona"/>
            <p:cNvSpPr txBox="1"/>
            <p:nvPr/>
          </p:nvSpPr>
          <p:spPr>
            <a:xfrm>
              <a:off x="101674" y="47719"/>
              <a:ext cx="7559525" cy="137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r" defTabSz="821531">
                <a:defRPr i="1" sz="34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/>
              <a:r>
                <a:t>Physical Transitions in the Middle Corona</a:t>
              </a:r>
            </a:p>
          </p:txBody>
        </p:sp>
        <p:sp>
          <p:nvSpPr>
            <p:cNvPr id="337" name="Line"/>
            <p:cNvSpPr/>
            <p:nvPr/>
          </p:nvSpPr>
          <p:spPr>
            <a:xfrm>
              <a:off x="265195" y="935678"/>
              <a:ext cx="7327424" cy="1"/>
            </a:xfrm>
            <a:prstGeom prst="line">
              <a:avLst/>
            </a:prstGeom>
            <a:noFill/>
            <a:ln w="12700" cap="flat">
              <a:solidFill>
                <a:srgbClr val="A78D9D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39" name="Middle Corona"/>
          <p:cNvSpPr txBox="1"/>
          <p:nvPr/>
        </p:nvSpPr>
        <p:spPr>
          <a:xfrm>
            <a:off x="12744956" y="11491842"/>
            <a:ext cx="27432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l" defTabSz="821531">
              <a:defRPr b="1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Middle Corona</a:t>
            </a:r>
          </a:p>
        </p:txBody>
      </p:sp>
      <p:sp>
        <p:nvSpPr>
          <p:cNvPr id="340" name="T (K)"/>
          <p:cNvSpPr txBox="1"/>
          <p:nvPr/>
        </p:nvSpPr>
        <p:spPr>
          <a:xfrm>
            <a:off x="16278766" y="8723243"/>
            <a:ext cx="1257301" cy="100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 (K)</a:t>
            </a:r>
          </a:p>
        </p:txBody>
      </p:sp>
      <p:sp>
        <p:nvSpPr>
          <p:cNvPr id="341" name="n (kg m-3)"/>
          <p:cNvSpPr txBox="1"/>
          <p:nvPr/>
        </p:nvSpPr>
        <p:spPr>
          <a:xfrm>
            <a:off x="17666782" y="8726946"/>
            <a:ext cx="1375415" cy="99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 (kg m</a:t>
            </a:r>
            <a:r>
              <a:rPr baseline="31999"/>
              <a:t>-3</a:t>
            </a:r>
            <a:r>
              <a:t>)</a:t>
            </a:r>
          </a:p>
        </p:txBody>
      </p:sp>
      <p:sp>
        <p:nvSpPr>
          <p:cNvPr id="342" name="Regions"/>
          <p:cNvSpPr txBox="1"/>
          <p:nvPr/>
        </p:nvSpPr>
        <p:spPr>
          <a:xfrm>
            <a:off x="15107183" y="8916333"/>
            <a:ext cx="1257301" cy="621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Regions</a:t>
            </a:r>
          </a:p>
        </p:txBody>
      </p:sp>
      <p:sp>
        <p:nvSpPr>
          <p:cNvPr id="343" name="To Heliosphere"/>
          <p:cNvSpPr txBox="1"/>
          <p:nvPr/>
        </p:nvSpPr>
        <p:spPr>
          <a:xfrm>
            <a:off x="16271416" y="12908080"/>
            <a:ext cx="2019991" cy="45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defTabSz="821531">
              <a:defRPr i="1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To Heliosphere</a:t>
            </a:r>
          </a:p>
        </p:txBody>
      </p:sp>
      <p:sp>
        <p:nvSpPr>
          <p:cNvPr id="344" name="~1.0×105"/>
          <p:cNvSpPr txBox="1"/>
          <p:nvPr/>
        </p:nvSpPr>
        <p:spPr>
          <a:xfrm>
            <a:off x="16533397" y="10009342"/>
            <a:ext cx="1143001" cy="39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r" defTabSz="821531">
              <a:defRPr i="1" sz="2000">
                <a:solidFill>
                  <a:srgbClr val="FFFFFF"/>
                </a:solidFill>
                <a:effectLst>
                  <a:outerShdw sx="100000" sy="100000" kx="0" ky="0" algn="b" rotWithShape="0" blurRad="38100" dist="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~1.0×10</a:t>
            </a:r>
            <a:r>
              <a:rPr baseline="31999"/>
              <a:t>5</a:t>
            </a:r>
          </a:p>
        </p:txBody>
      </p:sp>
      <p:sp>
        <p:nvSpPr>
          <p:cNvPr id="345" name="Line"/>
          <p:cNvSpPr/>
          <p:nvPr/>
        </p:nvSpPr>
        <p:spPr>
          <a:xfrm flipV="1">
            <a:off x="12066274" y="8814056"/>
            <a:ext cx="1" cy="4769721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triangle"/>
            <a:tailEnd type="triangle" len="sm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6" name="1.5–6 R⦿"/>
          <p:cNvSpPr txBox="1"/>
          <p:nvPr/>
        </p:nvSpPr>
        <p:spPr>
          <a:xfrm>
            <a:off x="12744956" y="11825837"/>
            <a:ext cx="1742226" cy="621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1.5–6 R</a:t>
            </a:r>
            <a:r>
              <a:rPr baseline="-27739" sz="2300"/>
              <a:t>⦿</a:t>
            </a:r>
          </a:p>
        </p:txBody>
      </p:sp>
      <p:sp>
        <p:nvSpPr>
          <p:cNvPr id="347" name="Group"/>
          <p:cNvSpPr txBox="1"/>
          <p:nvPr/>
        </p:nvSpPr>
        <p:spPr>
          <a:xfrm>
            <a:off x="13146248" y="2596625"/>
            <a:ext cx="2269543" cy="112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EUV / X-ray Observations</a:t>
            </a:r>
          </a:p>
        </p:txBody>
      </p:sp>
      <p:sp>
        <p:nvSpPr>
          <p:cNvPr id="348" name="Group"/>
          <p:cNvSpPr txBox="1"/>
          <p:nvPr/>
        </p:nvSpPr>
        <p:spPr>
          <a:xfrm>
            <a:off x="15657284" y="1725546"/>
            <a:ext cx="2269543" cy="112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White Light Observations</a:t>
            </a:r>
          </a:p>
        </p:txBody>
      </p:sp>
      <p:sp>
        <p:nvSpPr>
          <p:cNvPr id="349" name="Group"/>
          <p:cNvSpPr txBox="1"/>
          <p:nvPr/>
        </p:nvSpPr>
        <p:spPr>
          <a:xfrm>
            <a:off x="14333553" y="3826574"/>
            <a:ext cx="3603389" cy="112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r" defTabSz="821531">
              <a:defRPr b="1" i="1" sz="2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Observational gap</a:t>
            </a:r>
          </a:p>
        </p:txBody>
      </p:sp>
      <p:sp>
        <p:nvSpPr>
          <p:cNvPr id="350" name="Line"/>
          <p:cNvSpPr/>
          <p:nvPr/>
        </p:nvSpPr>
        <p:spPr>
          <a:xfrm flipV="1">
            <a:off x="14858265" y="4680951"/>
            <a:ext cx="595877" cy="163715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1" name="Line"/>
          <p:cNvSpPr/>
          <p:nvPr/>
        </p:nvSpPr>
        <p:spPr>
          <a:xfrm flipV="1">
            <a:off x="12070656" y="11939224"/>
            <a:ext cx="631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2" name="Line"/>
          <p:cNvSpPr/>
          <p:nvPr/>
        </p:nvSpPr>
        <p:spPr>
          <a:xfrm>
            <a:off x="10612001" y="6517033"/>
            <a:ext cx="270958" cy="386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56" h="21144" fill="norm" stroke="1" extrusionOk="0">
                <a:moveTo>
                  <a:pt x="13002" y="21144"/>
                </a:moveTo>
                <a:cubicBezTo>
                  <a:pt x="8182" y="20729"/>
                  <a:pt x="3954" y="18598"/>
                  <a:pt x="1709" y="15452"/>
                </a:cubicBezTo>
                <a:cubicBezTo>
                  <a:pt x="-320" y="12609"/>
                  <a:pt x="-488" y="9274"/>
                  <a:pt x="916" y="6234"/>
                </a:cubicBezTo>
                <a:cubicBezTo>
                  <a:pt x="2367" y="3092"/>
                  <a:pt x="5577" y="409"/>
                  <a:pt x="10007" y="44"/>
                </a:cubicBezTo>
                <a:cubicBezTo>
                  <a:pt x="16071" y="-456"/>
                  <a:pt x="21112" y="3415"/>
                  <a:pt x="20134" y="7819"/>
                </a:cubicBez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3" name="Text"/>
          <p:cNvSpPr txBox="1"/>
          <p:nvPr/>
        </p:nvSpPr>
        <p:spPr>
          <a:xfrm>
            <a:off x="11921395" y="2824997"/>
            <a:ext cx="930520" cy="47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5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5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m:rPr>
                      <m:sty m:val="p"/>
                      <m:scr m:val="sans-serif"/>
                    </m:rPr>
                    <a:rPr xmlns:a="http://schemas.openxmlformats.org/drawingml/2006/main" sz="25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91" name="Connection Line"/>
          <p:cNvSpPr/>
          <p:nvPr/>
        </p:nvSpPr>
        <p:spPr>
          <a:xfrm>
            <a:off x="11164362" y="1478923"/>
            <a:ext cx="627792" cy="4049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97" h="21600" fill="norm" stroke="1" extrusionOk="0">
                <a:moveTo>
                  <a:pt x="14601" y="21600"/>
                </a:moveTo>
                <a:cubicBezTo>
                  <a:pt x="21600" y="13471"/>
                  <a:pt x="16733" y="6271"/>
                  <a:pt x="0" y="0"/>
                </a:cubicBez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55" name="Text"/>
          <p:cNvSpPr txBox="1"/>
          <p:nvPr/>
        </p:nvSpPr>
        <p:spPr>
          <a:xfrm>
            <a:off x="8094909" y="5522470"/>
            <a:ext cx="947982" cy="5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m:rPr>
                      <m:sty m:val="p"/>
                      <m:scr m:val="sans-serif"/>
                    </m:rP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56" name="Text"/>
          <p:cNvSpPr txBox="1"/>
          <p:nvPr/>
        </p:nvSpPr>
        <p:spPr>
          <a:xfrm>
            <a:off x="9793909" y="4433377"/>
            <a:ext cx="941441" cy="5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m:rPr>
                      <m:sty m:val="p"/>
                      <m:scr m:val="sans-serif"/>
                    </m:rPr>
                    <a:rPr xmlns:a="http://schemas.openxmlformats.org/drawingml/2006/main" sz="285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92" name="Connection Line"/>
          <p:cNvSpPr/>
          <p:nvPr/>
        </p:nvSpPr>
        <p:spPr>
          <a:xfrm>
            <a:off x="12819037" y="1275245"/>
            <a:ext cx="1133342" cy="4302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46" h="21600" fill="norm" stroke="1" extrusionOk="0">
                <a:moveTo>
                  <a:pt x="651" y="21600"/>
                </a:moveTo>
                <a:cubicBezTo>
                  <a:pt x="-2154" y="13386"/>
                  <a:pt x="4111" y="6186"/>
                  <a:pt x="19446" y="0"/>
                </a:cubicBezTo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58" name="Line"/>
          <p:cNvSpPr/>
          <p:nvPr/>
        </p:nvSpPr>
        <p:spPr>
          <a:xfrm flipV="1">
            <a:off x="9039824" y="5311774"/>
            <a:ext cx="386581" cy="38658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9" name="Shape"/>
          <p:cNvSpPr/>
          <p:nvPr/>
        </p:nvSpPr>
        <p:spPr>
          <a:xfrm>
            <a:off x="5343921" y="1712515"/>
            <a:ext cx="5693570" cy="537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0" y="0"/>
                </a:moveTo>
                <a:lnTo>
                  <a:pt x="0" y="151"/>
                </a:lnTo>
                <a:cubicBezTo>
                  <a:pt x="3683" y="4481"/>
                  <a:pt x="7626" y="8556"/>
                  <a:pt x="11813" y="12344"/>
                </a:cubicBezTo>
                <a:cubicBezTo>
                  <a:pt x="13683" y="14035"/>
                  <a:pt x="15613" y="15683"/>
                  <a:pt x="17094" y="17765"/>
                </a:cubicBezTo>
                <a:cubicBezTo>
                  <a:pt x="17766" y="18711"/>
                  <a:pt x="18338" y="19738"/>
                  <a:pt x="19090" y="20616"/>
                </a:cubicBezTo>
                <a:cubicBezTo>
                  <a:pt x="19355" y="20926"/>
                  <a:pt x="19645" y="21218"/>
                  <a:pt x="20003" y="21393"/>
                </a:cubicBezTo>
                <a:cubicBezTo>
                  <a:pt x="20310" y="21544"/>
                  <a:pt x="20651" y="21600"/>
                  <a:pt x="20987" y="21554"/>
                </a:cubicBezTo>
                <a:lnTo>
                  <a:pt x="21600" y="18301"/>
                </a:lnTo>
                <a:cubicBezTo>
                  <a:pt x="21317" y="17852"/>
                  <a:pt x="20952" y="17469"/>
                  <a:pt x="20526" y="17171"/>
                </a:cubicBezTo>
                <a:cubicBezTo>
                  <a:pt x="20107" y="16878"/>
                  <a:pt x="19639" y="16676"/>
                  <a:pt x="19197" y="16423"/>
                </a:cubicBezTo>
                <a:cubicBezTo>
                  <a:pt x="18714" y="16146"/>
                  <a:pt x="18266" y="15809"/>
                  <a:pt x="17816" y="15477"/>
                </a:cubicBezTo>
                <a:cubicBezTo>
                  <a:pt x="16290" y="14350"/>
                  <a:pt x="14737" y="13263"/>
                  <a:pt x="13218" y="12126"/>
                </a:cubicBezTo>
                <a:cubicBezTo>
                  <a:pt x="8442" y="8550"/>
                  <a:pt x="4021" y="4484"/>
                  <a:pt x="0" y="0"/>
                </a:cubicBezTo>
                <a:close/>
              </a:path>
            </a:pathLst>
          </a:cu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62" name="Group"/>
          <p:cNvGrpSpPr/>
          <p:nvPr/>
        </p:nvGrpSpPr>
        <p:grpSpPr>
          <a:xfrm rot="1248499">
            <a:off x="7143237" y="7379596"/>
            <a:ext cx="3530601" cy="2987279"/>
            <a:chOff x="0" y="0"/>
            <a:chExt cx="3530600" cy="2987278"/>
          </a:xfrm>
        </p:grpSpPr>
        <p:sp>
          <p:nvSpPr>
            <p:cNvPr id="360" name="Shape"/>
            <p:cNvSpPr/>
            <p:nvPr/>
          </p:nvSpPr>
          <p:spPr>
            <a:xfrm>
              <a:off x="0" y="0"/>
              <a:ext cx="3530600" cy="298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0" y="0"/>
                  </a:moveTo>
                  <a:lnTo>
                    <a:pt x="0" y="4402"/>
                  </a:lnTo>
                  <a:cubicBezTo>
                    <a:pt x="1296" y="7242"/>
                    <a:pt x="2951" y="9913"/>
                    <a:pt x="4980" y="12311"/>
                  </a:cubicBezTo>
                  <a:cubicBezTo>
                    <a:pt x="9147" y="17235"/>
                    <a:pt x="14275" y="20331"/>
                    <a:pt x="19650" y="21600"/>
                  </a:cubicBezTo>
                  <a:lnTo>
                    <a:pt x="21600" y="12202"/>
                  </a:lnTo>
                  <a:cubicBezTo>
                    <a:pt x="17626" y="11351"/>
                    <a:pt x="13821" y="9112"/>
                    <a:pt x="10749" y="5481"/>
                  </a:cubicBezTo>
                  <a:cubicBezTo>
                    <a:pt x="9339" y="3815"/>
                    <a:pt x="8184" y="1966"/>
                    <a:pt x="7270" y="0"/>
                  </a:cubicBezTo>
                  <a:close/>
                </a:path>
              </a:pathLst>
            </a:custGeom>
            <a:solidFill>
              <a:srgbClr val="FFFFFF">
                <a:alpha val="42165"/>
              </a:srgbClr>
            </a:solidFill>
            <a:ln w="25400" cap="flat">
              <a:solidFill>
                <a:srgbClr val="000000">
                  <a:alpha val="42165"/>
                </a:srgbClr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1" name="Shape"/>
            <p:cNvSpPr/>
            <p:nvPr/>
          </p:nvSpPr>
          <p:spPr>
            <a:xfrm>
              <a:off x="0" y="0"/>
              <a:ext cx="3530600" cy="298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0" y="0"/>
                  </a:moveTo>
                  <a:lnTo>
                    <a:pt x="0" y="4402"/>
                  </a:lnTo>
                  <a:cubicBezTo>
                    <a:pt x="1296" y="7242"/>
                    <a:pt x="2951" y="9913"/>
                    <a:pt x="4980" y="12311"/>
                  </a:cubicBezTo>
                  <a:cubicBezTo>
                    <a:pt x="9147" y="17235"/>
                    <a:pt x="14275" y="20331"/>
                    <a:pt x="19650" y="21600"/>
                  </a:cubicBezTo>
                  <a:lnTo>
                    <a:pt x="21600" y="12202"/>
                  </a:lnTo>
                  <a:cubicBezTo>
                    <a:pt x="17626" y="11351"/>
                    <a:pt x="13821" y="9112"/>
                    <a:pt x="10749" y="5481"/>
                  </a:cubicBezTo>
                  <a:cubicBezTo>
                    <a:pt x="9339" y="3815"/>
                    <a:pt x="8184" y="1966"/>
                    <a:pt x="7270" y="0"/>
                  </a:cubicBezTo>
                  <a:close/>
                </a:path>
              </a:pathLst>
            </a:custGeom>
            <a:noFill/>
            <a:ln w="12700" cap="flat">
              <a:solidFill>
                <a:srgbClr val="FFFFFF">
                  <a:alpha val="53450"/>
                </a:srgbClr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74" name="Group"/>
          <p:cNvGrpSpPr/>
          <p:nvPr/>
        </p:nvGrpSpPr>
        <p:grpSpPr>
          <a:xfrm>
            <a:off x="11453628" y="8741031"/>
            <a:ext cx="1511301" cy="6002215"/>
            <a:chOff x="1973163" y="184452"/>
            <a:chExt cx="1511300" cy="6002214"/>
          </a:xfrm>
        </p:grpSpPr>
        <p:sp>
          <p:nvSpPr>
            <p:cNvPr id="363" name="Circle"/>
            <p:cNvSpPr/>
            <p:nvPr/>
          </p:nvSpPr>
          <p:spPr>
            <a:xfrm>
              <a:off x="2087463" y="184452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4" name="125 (10) km/s"/>
            <p:cNvSpPr/>
            <p:nvPr/>
          </p:nvSpPr>
          <p:spPr>
            <a:xfrm>
              <a:off x="1973163" y="2286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125 (10) km/s</a:t>
              </a:r>
            </a:p>
          </p:txBody>
        </p:sp>
        <p:sp>
          <p:nvSpPr>
            <p:cNvPr id="365" name="Circle"/>
            <p:cNvSpPr/>
            <p:nvPr/>
          </p:nvSpPr>
          <p:spPr>
            <a:xfrm>
              <a:off x="2087463" y="899443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6" name="Circle"/>
            <p:cNvSpPr/>
            <p:nvPr/>
          </p:nvSpPr>
          <p:spPr>
            <a:xfrm>
              <a:off x="2087463" y="2227722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7" name="275 (80) km/s"/>
            <p:cNvSpPr/>
            <p:nvPr/>
          </p:nvSpPr>
          <p:spPr>
            <a:xfrm>
              <a:off x="1973163" y="227187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275 (80) km/s</a:t>
              </a:r>
            </a:p>
          </p:txBody>
        </p:sp>
        <p:sp>
          <p:nvSpPr>
            <p:cNvPr id="368" name="Circle"/>
            <p:cNvSpPr/>
            <p:nvPr/>
          </p:nvSpPr>
          <p:spPr>
            <a:xfrm>
              <a:off x="2087463" y="3574067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9" name="350 (120) km/s"/>
            <p:cNvSpPr/>
            <p:nvPr/>
          </p:nvSpPr>
          <p:spPr>
            <a:xfrm>
              <a:off x="1973163" y="36182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350 (120) km/s</a:t>
              </a:r>
            </a:p>
          </p:txBody>
        </p:sp>
        <p:sp>
          <p:nvSpPr>
            <p:cNvPr id="370" name="Circle"/>
            <p:cNvSpPr/>
            <p:nvPr/>
          </p:nvSpPr>
          <p:spPr>
            <a:xfrm>
              <a:off x="2087463" y="4885218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1" name="400 (160) km/s"/>
            <p:cNvSpPr/>
            <p:nvPr/>
          </p:nvSpPr>
          <p:spPr>
            <a:xfrm>
              <a:off x="1973163" y="49166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400 (160) km/s</a:t>
              </a:r>
            </a:p>
          </p:txBody>
        </p:sp>
        <p:sp>
          <p:nvSpPr>
            <p:cNvPr id="372" name="Text"/>
            <p:cNvSpPr/>
            <p:nvPr/>
          </p:nvSpPr>
          <p:spPr>
            <a:xfrm>
              <a:off x="2214463" y="42356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3" name="200 (30) km/s"/>
            <p:cNvSpPr/>
            <p:nvPr/>
          </p:nvSpPr>
          <p:spPr>
            <a:xfrm>
              <a:off x="1973163" y="9435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200 (30) km/s</a:t>
              </a:r>
            </a:p>
          </p:txBody>
        </p:sp>
      </p:grpSp>
      <p:grpSp>
        <p:nvGrpSpPr>
          <p:cNvPr id="379" name="Group"/>
          <p:cNvGrpSpPr/>
          <p:nvPr/>
        </p:nvGrpSpPr>
        <p:grpSpPr>
          <a:xfrm>
            <a:off x="6086890" y="6553972"/>
            <a:ext cx="4647145" cy="1041087"/>
            <a:chOff x="0" y="0"/>
            <a:chExt cx="4647143" cy="1041086"/>
          </a:xfrm>
        </p:grpSpPr>
        <p:sp>
          <p:nvSpPr>
            <p:cNvPr id="375" name="Line"/>
            <p:cNvSpPr/>
            <p:nvPr/>
          </p:nvSpPr>
          <p:spPr>
            <a:xfrm>
              <a:off x="2673980" y="604315"/>
              <a:ext cx="1973164" cy="1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6" name="Group"/>
            <p:cNvSpPr txBox="1"/>
            <p:nvPr/>
          </p:nvSpPr>
          <p:spPr>
            <a:xfrm>
              <a:off x="2290213" y="507979"/>
              <a:ext cx="2269542" cy="53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r" defTabSz="821531">
                <a:defRPr i="1">
                  <a:solidFill>
                    <a:schemeClr val="accent4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Flare Reconnection</a:t>
              </a:r>
            </a:p>
          </p:txBody>
        </p:sp>
        <p:sp>
          <p:nvSpPr>
            <p:cNvPr id="377" name="Line"/>
            <p:cNvSpPr/>
            <p:nvPr/>
          </p:nvSpPr>
          <p:spPr>
            <a:xfrm>
              <a:off x="23255" y="447856"/>
              <a:ext cx="4181070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16847"/>
                </a:schemeClr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8" name="Group"/>
            <p:cNvSpPr txBox="1"/>
            <p:nvPr/>
          </p:nvSpPr>
          <p:spPr>
            <a:xfrm>
              <a:off x="0" y="0"/>
              <a:ext cx="2867447" cy="53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algn="r" defTabSz="821531">
                <a:defRPr i="1">
                  <a:solidFill>
                    <a:schemeClr val="accent1">
                      <a:lumOff val="16847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Peak CME Acceleration</a:t>
              </a:r>
            </a:p>
          </p:txBody>
        </p:sp>
      </p:grpSp>
      <p:sp>
        <p:nvSpPr>
          <p:cNvPr id="380" name="Open-Closed…"/>
          <p:cNvSpPr txBox="1"/>
          <p:nvPr/>
        </p:nvSpPr>
        <p:spPr>
          <a:xfrm>
            <a:off x="7163512" y="7916833"/>
            <a:ext cx="175944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Open-Closed</a:t>
            </a:r>
          </a:p>
          <a:p>
            <a:pPr algn="r">
              <a:defRPr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Field Transition</a:t>
            </a:r>
          </a:p>
        </p:txBody>
      </p:sp>
      <p:pic>
        <p:nvPicPr>
          <p:cNvPr id="381" name="2014_04_18_05_11_00_SWAP_174__LASCO_C2.1.png" descr="2014_04_18_05_11_00_SWAP_174__LASCO_C2.1.png"/>
          <p:cNvPicPr>
            <a:picLocks noChangeAspect="1"/>
          </p:cNvPicPr>
          <p:nvPr/>
        </p:nvPicPr>
        <p:blipFill>
          <a:blip r:embed="rId2">
            <a:extLst/>
          </a:blip>
          <a:srcRect l="40214" t="40201" r="40212" b="40224"/>
          <a:stretch>
            <a:fillRect/>
          </a:stretch>
        </p:blipFill>
        <p:spPr>
          <a:xfrm>
            <a:off x="10857330" y="5509148"/>
            <a:ext cx="2684565" cy="2684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8" y="0"/>
                </a:moveTo>
                <a:cubicBezTo>
                  <a:pt x="7319" y="0"/>
                  <a:pt x="4803" y="1006"/>
                  <a:pt x="2882" y="3017"/>
                </a:cubicBezTo>
                <a:cubicBezTo>
                  <a:pt x="-961" y="7038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8"/>
                  <a:pt x="16796" y="3017"/>
                </a:cubicBezTo>
                <a:cubicBezTo>
                  <a:pt x="14875" y="1006"/>
                  <a:pt x="12356" y="0"/>
                  <a:pt x="983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2" name="Circle"/>
          <p:cNvSpPr/>
          <p:nvPr/>
        </p:nvSpPr>
        <p:spPr>
          <a:xfrm>
            <a:off x="10857183" y="5509148"/>
            <a:ext cx="2684633" cy="2684634"/>
          </a:xfrm>
          <a:prstGeom prst="ellipse">
            <a:avLst/>
          </a:prstGeom>
          <a:ln w="25400">
            <a:solidFill>
              <a:srgbClr val="D5D5D5">
                <a:alpha val="68049"/>
              </a:srgbClr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3" name="Line"/>
          <p:cNvSpPr/>
          <p:nvPr/>
        </p:nvSpPr>
        <p:spPr>
          <a:xfrm>
            <a:off x="12924619" y="7773095"/>
            <a:ext cx="2013905" cy="1978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6403" y="2158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4" name="Line"/>
          <p:cNvSpPr/>
          <p:nvPr/>
        </p:nvSpPr>
        <p:spPr>
          <a:xfrm>
            <a:off x="12671223" y="8123000"/>
            <a:ext cx="2045806" cy="2106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485"/>
                </a:moveTo>
                <a:lnTo>
                  <a:pt x="6612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5" name="Line"/>
          <p:cNvSpPr/>
          <p:nvPr/>
        </p:nvSpPr>
        <p:spPr>
          <a:xfrm>
            <a:off x="12270792" y="8692170"/>
            <a:ext cx="2514467" cy="234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5649" y="21574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6" name="Line"/>
          <p:cNvSpPr/>
          <p:nvPr/>
        </p:nvSpPr>
        <p:spPr>
          <a:xfrm>
            <a:off x="12435616" y="8230751"/>
            <a:ext cx="1984968" cy="240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733" y="2158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7" name="Fast (Slow) Solar Wind Speed"/>
          <p:cNvSpPr txBox="1"/>
          <p:nvPr/>
        </p:nvSpPr>
        <p:spPr>
          <a:xfrm rot="16200000">
            <a:off x="7167918" y="10951266"/>
            <a:ext cx="386527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i="1" sz="2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Fast (Slow) Solar Wind Speed</a:t>
            </a:r>
          </a:p>
        </p:txBody>
      </p:sp>
      <p:sp>
        <p:nvSpPr>
          <p:cNvPr id="388" name="Line"/>
          <p:cNvSpPr/>
          <p:nvPr/>
        </p:nvSpPr>
        <p:spPr>
          <a:xfrm>
            <a:off x="15062420" y="9475460"/>
            <a:ext cx="391859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9" name="Line"/>
          <p:cNvSpPr/>
          <p:nvPr/>
        </p:nvSpPr>
        <p:spPr>
          <a:xfrm flipV="1">
            <a:off x="13121612" y="3653217"/>
            <a:ext cx="860261" cy="236354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0" name="Line"/>
          <p:cNvSpPr/>
          <p:nvPr/>
        </p:nvSpPr>
        <p:spPr>
          <a:xfrm>
            <a:off x="18210465" y="13183156"/>
            <a:ext cx="271631" cy="27163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"/>
          <p:cNvGrpSpPr/>
          <p:nvPr/>
        </p:nvGrpSpPr>
        <p:grpSpPr>
          <a:xfrm>
            <a:off x="23261558" y="1202534"/>
            <a:ext cx="1511301" cy="6002216"/>
            <a:chOff x="1973163" y="184452"/>
            <a:chExt cx="1511300" cy="6002214"/>
          </a:xfrm>
        </p:grpSpPr>
        <p:sp>
          <p:nvSpPr>
            <p:cNvPr id="394" name="Circle"/>
            <p:cNvSpPr/>
            <p:nvPr/>
          </p:nvSpPr>
          <p:spPr>
            <a:xfrm>
              <a:off x="2087463" y="184452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5" name="125 (10) km/s"/>
            <p:cNvSpPr/>
            <p:nvPr/>
          </p:nvSpPr>
          <p:spPr>
            <a:xfrm>
              <a:off x="1973163" y="2286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125 (10) km/s</a:t>
              </a:r>
            </a:p>
          </p:txBody>
        </p:sp>
        <p:sp>
          <p:nvSpPr>
            <p:cNvPr id="396" name="Circle"/>
            <p:cNvSpPr/>
            <p:nvPr/>
          </p:nvSpPr>
          <p:spPr>
            <a:xfrm>
              <a:off x="2087463" y="899443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7" name="Circle"/>
            <p:cNvSpPr/>
            <p:nvPr/>
          </p:nvSpPr>
          <p:spPr>
            <a:xfrm>
              <a:off x="2087463" y="2227722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8" name="275 (80) km/s"/>
            <p:cNvSpPr/>
            <p:nvPr/>
          </p:nvSpPr>
          <p:spPr>
            <a:xfrm>
              <a:off x="1973163" y="227187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275 (80) km/s</a:t>
              </a:r>
            </a:p>
          </p:txBody>
        </p:sp>
        <p:sp>
          <p:nvSpPr>
            <p:cNvPr id="399" name="Circle"/>
            <p:cNvSpPr/>
            <p:nvPr/>
          </p:nvSpPr>
          <p:spPr>
            <a:xfrm>
              <a:off x="2087463" y="3574067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00" name="350 (120) km/s"/>
            <p:cNvSpPr/>
            <p:nvPr/>
          </p:nvSpPr>
          <p:spPr>
            <a:xfrm>
              <a:off x="1973163" y="36182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350 (120) km/s</a:t>
              </a:r>
            </a:p>
          </p:txBody>
        </p:sp>
        <p:sp>
          <p:nvSpPr>
            <p:cNvPr id="401" name="Circle"/>
            <p:cNvSpPr/>
            <p:nvPr/>
          </p:nvSpPr>
          <p:spPr>
            <a:xfrm>
              <a:off x="2087463" y="4885218"/>
              <a:ext cx="127001" cy="1270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02" name="400 (160) km/s"/>
            <p:cNvSpPr/>
            <p:nvPr/>
          </p:nvSpPr>
          <p:spPr>
            <a:xfrm>
              <a:off x="1973163" y="49166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400 (160) km/s</a:t>
              </a:r>
            </a:p>
          </p:txBody>
        </p:sp>
        <p:sp>
          <p:nvSpPr>
            <p:cNvPr id="403" name="Text"/>
            <p:cNvSpPr/>
            <p:nvPr/>
          </p:nvSpPr>
          <p:spPr>
            <a:xfrm>
              <a:off x="2214463" y="42356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04" name="200 (30) km/s"/>
            <p:cNvSpPr/>
            <p:nvPr/>
          </p:nvSpPr>
          <p:spPr>
            <a:xfrm>
              <a:off x="1973163" y="9435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i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200 (30) km/s</a:t>
              </a:r>
            </a:p>
          </p:txBody>
        </p:sp>
      </p:grpSp>
      <p:grpSp>
        <p:nvGrpSpPr>
          <p:cNvPr id="422" name="Group"/>
          <p:cNvGrpSpPr/>
          <p:nvPr/>
        </p:nvGrpSpPr>
        <p:grpSpPr>
          <a:xfrm>
            <a:off x="-3117532" y="-8480917"/>
            <a:ext cx="30619065" cy="30613227"/>
            <a:chOff x="0" y="0"/>
            <a:chExt cx="30619063" cy="30613225"/>
          </a:xfrm>
        </p:grpSpPr>
        <p:pic>
          <p:nvPicPr>
            <p:cNvPr id="406" name="2014_04_18_05_11_00_SWAP_174__LASCO_C2.1.png" descr="2014_04_18_05_11_00_SWAP_174__LASCO_C2.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32" y="0"/>
              <a:ext cx="30602332" cy="30602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10892"/>
              <a:ext cx="30602331" cy="30602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8" name="Shape"/>
            <p:cNvSpPr/>
            <p:nvPr/>
          </p:nvSpPr>
          <p:spPr>
            <a:xfrm>
              <a:off x="16783446" y="6787356"/>
              <a:ext cx="7086204" cy="720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7" y="0"/>
                  </a:moveTo>
                  <a:lnTo>
                    <a:pt x="0" y="12998"/>
                  </a:lnTo>
                  <a:cubicBezTo>
                    <a:pt x="1844" y="13634"/>
                    <a:pt x="3575" y="14676"/>
                    <a:pt x="5048" y="16125"/>
                  </a:cubicBezTo>
                  <a:cubicBezTo>
                    <a:pt x="6660" y="17710"/>
                    <a:pt x="7776" y="19596"/>
                    <a:pt x="8399" y="21600"/>
                  </a:cubicBezTo>
                  <a:lnTo>
                    <a:pt x="21600" y="17275"/>
                  </a:lnTo>
                  <a:cubicBezTo>
                    <a:pt x="20312" y="13311"/>
                    <a:pt x="18076" y="9579"/>
                    <a:pt x="14876" y="6434"/>
                  </a:cubicBezTo>
                  <a:cubicBezTo>
                    <a:pt x="11824" y="3434"/>
                    <a:pt x="8232" y="1291"/>
                    <a:pt x="4407" y="0"/>
                  </a:cubicBezTo>
                  <a:close/>
                </a:path>
              </a:pathLst>
            </a:custGeom>
            <a:solidFill>
              <a:srgbClr val="D5D5D5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09" name="Circle"/>
            <p:cNvSpPr/>
            <p:nvPr/>
          </p:nvSpPr>
          <p:spPr>
            <a:xfrm>
              <a:off x="6328463" y="6308042"/>
              <a:ext cx="17978869" cy="17978871"/>
            </a:xfrm>
            <a:prstGeom prst="ellipse">
              <a:avLst/>
            </a:prstGeom>
            <a:noFill/>
            <a:ln w="38100" cap="flat">
              <a:solidFill>
                <a:srgbClr val="A9A9A9">
                  <a:alpha val="68049"/>
                </a:srgbClr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10" name="Circle"/>
            <p:cNvSpPr/>
            <p:nvPr/>
          </p:nvSpPr>
          <p:spPr>
            <a:xfrm>
              <a:off x="9308208" y="9304521"/>
              <a:ext cx="11985914" cy="11985915"/>
            </a:xfrm>
            <a:prstGeom prst="ellipse">
              <a:avLst/>
            </a:prstGeom>
            <a:noFill/>
            <a:ln w="38100" cap="flat">
              <a:solidFill>
                <a:srgbClr val="A9A9A9">
                  <a:alpha val="68049"/>
                </a:srgbClr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11" name="Circle"/>
            <p:cNvSpPr/>
            <p:nvPr/>
          </p:nvSpPr>
          <p:spPr>
            <a:xfrm>
              <a:off x="3315252" y="3326145"/>
              <a:ext cx="23971826" cy="23971827"/>
            </a:xfrm>
            <a:prstGeom prst="ellipse">
              <a:avLst/>
            </a:prstGeom>
            <a:noFill/>
            <a:ln w="38100" cap="flat">
              <a:solidFill>
                <a:srgbClr val="A9A9A9">
                  <a:alpha val="68049"/>
                </a:srgbClr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12" name="Circle"/>
            <p:cNvSpPr/>
            <p:nvPr/>
          </p:nvSpPr>
          <p:spPr>
            <a:xfrm>
              <a:off x="335506" y="315086"/>
              <a:ext cx="29964783" cy="29964786"/>
            </a:xfrm>
            <a:prstGeom prst="ellipse">
              <a:avLst/>
            </a:prstGeom>
            <a:noFill/>
            <a:ln w="25400" cap="flat">
              <a:solidFill>
                <a:srgbClr val="A9A9A9">
                  <a:alpha val="68049"/>
                </a:srgbClr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13" name="Circle"/>
            <p:cNvSpPr/>
            <p:nvPr/>
          </p:nvSpPr>
          <p:spPr>
            <a:xfrm>
              <a:off x="10909231" y="10888812"/>
              <a:ext cx="8817331" cy="8817330"/>
            </a:xfrm>
            <a:prstGeom prst="ellipse">
              <a:avLst/>
            </a:prstGeom>
            <a:noFill/>
            <a:ln w="38100" cap="flat">
              <a:solidFill>
                <a:srgbClr val="D5D5D5">
                  <a:alpha val="67632"/>
                </a:srgbClr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18" name="Group"/>
            <p:cNvGrpSpPr/>
            <p:nvPr/>
          </p:nvGrpSpPr>
          <p:grpSpPr>
            <a:xfrm>
              <a:off x="3293987" y="14700199"/>
              <a:ext cx="8754252" cy="2256340"/>
              <a:chOff x="0" y="0"/>
              <a:chExt cx="8754250" cy="2256338"/>
            </a:xfrm>
          </p:grpSpPr>
          <p:sp>
            <p:nvSpPr>
              <p:cNvPr id="414" name="Line"/>
              <p:cNvSpPr/>
              <p:nvPr/>
            </p:nvSpPr>
            <p:spPr>
              <a:xfrm>
                <a:off x="5018527" y="1281841"/>
                <a:ext cx="3735724" cy="1"/>
              </a:xfrm>
              <a:prstGeom prst="line">
                <a:avLst/>
              </a:pr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5" name="Group"/>
              <p:cNvSpPr txBox="1"/>
              <p:nvPr/>
            </p:nvSpPr>
            <p:spPr>
              <a:xfrm>
                <a:off x="4291954" y="1066901"/>
                <a:ext cx="4296847" cy="1189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3578" tIns="53578" rIns="53578" bIns="53578" numCol="1" anchor="ctr">
                <a:noAutofit/>
              </a:bodyPr>
              <a:lstStyle>
                <a:lvl1pPr algn="r" defTabSz="821531">
                  <a:defRPr sz="3600">
                    <a:solidFill>
                      <a:schemeClr val="accent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Flare Reconnection</a:t>
                </a:r>
              </a:p>
            </p:txBody>
          </p:sp>
          <p:sp>
            <p:nvSpPr>
              <p:cNvPr id="416" name="Line"/>
              <p:cNvSpPr/>
              <p:nvPr/>
            </p:nvSpPr>
            <p:spPr>
              <a:xfrm>
                <a:off x="0" y="932759"/>
                <a:ext cx="7915879" cy="1"/>
              </a:xfrm>
              <a:prstGeom prst="line">
                <a:avLst/>
              </a:prstGeom>
              <a:noFill/>
              <a:ln w="50800" cap="flat">
                <a:solidFill>
                  <a:schemeClr val="accent1">
                    <a:lumOff val="16847"/>
                  </a:schemeClr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7" name="Group"/>
              <p:cNvSpPr txBox="1"/>
              <p:nvPr/>
            </p:nvSpPr>
            <p:spPr>
              <a:xfrm>
                <a:off x="753626" y="0"/>
                <a:ext cx="5428841" cy="1189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3578" tIns="53578" rIns="53578" bIns="53578" numCol="1" anchor="ctr">
                <a:noAutofit/>
              </a:bodyPr>
              <a:lstStyle>
                <a:lvl1pPr algn="r" defTabSz="821531">
                  <a:defRPr sz="3600">
                    <a:solidFill>
                      <a:schemeClr val="accent1">
                        <a:lumOff val="16847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Peak CME Acceleration</a:t>
                </a:r>
              </a:p>
            </p:txBody>
          </p:sp>
        </p:grpSp>
        <p:sp>
          <p:nvSpPr>
            <p:cNvPr id="419" name="Open-Closed…"/>
            <p:cNvSpPr txBox="1"/>
            <p:nvPr/>
          </p:nvSpPr>
          <p:spPr>
            <a:xfrm>
              <a:off x="19423295" y="9484840"/>
              <a:ext cx="3925573" cy="1813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Open-Closed</a:t>
              </a:r>
            </a:p>
            <a:p>
              <a:pPr algn="l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Field Transition</a:t>
              </a:r>
            </a:p>
          </p:txBody>
        </p:sp>
        <p:pic>
          <p:nvPicPr>
            <p:cNvPr id="420" name="2014_04_18_05_11_00_SWAP_174__LASCO_C2.1.png" descr="2014_04_18_05_11_00_SWAP_174__LASCO_C2.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0213" t="40201" r="40213" b="40225"/>
            <a:stretch>
              <a:fillRect/>
            </a:stretch>
          </p:blipFill>
          <p:spPr>
            <a:xfrm>
              <a:off x="12322908" y="12302580"/>
              <a:ext cx="5989821" cy="598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fill="norm" stroke="1" extrusionOk="0">
                  <a:moveTo>
                    <a:pt x="9839" y="0"/>
                  </a:moveTo>
                  <a:cubicBezTo>
                    <a:pt x="7321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21" name="Circle"/>
            <p:cNvSpPr/>
            <p:nvPr/>
          </p:nvSpPr>
          <p:spPr>
            <a:xfrm>
              <a:off x="12323000" y="12302580"/>
              <a:ext cx="5989795" cy="5989795"/>
            </a:xfrm>
            <a:prstGeom prst="ellipse">
              <a:avLst/>
            </a:prstGeom>
            <a:noFill/>
            <a:ln w="38100" cap="flat">
              <a:solidFill>
                <a:srgbClr val="D5D5D5">
                  <a:alpha val="68049"/>
                </a:srgbClr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821531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423" name="Fast (Slow) Solar Wind Speed"/>
          <p:cNvSpPr txBox="1"/>
          <p:nvPr/>
        </p:nvSpPr>
        <p:spPr>
          <a:xfrm>
            <a:off x="17247630" y="9025767"/>
            <a:ext cx="62380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Fast (Slow) Solar Wind Speed</a:t>
            </a:r>
          </a:p>
        </p:txBody>
      </p:sp>
      <p:sp>
        <p:nvSpPr>
          <p:cNvPr id="424" name="125 (10) km/s"/>
          <p:cNvSpPr txBox="1"/>
          <p:nvPr/>
        </p:nvSpPr>
        <p:spPr>
          <a:xfrm rot="2700000">
            <a:off x="15943936" y="7391968"/>
            <a:ext cx="30051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400" indent="-406400" algn="r">
              <a:buSzPct val="123000"/>
              <a:buChar char="•"/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125 (10) km/s</a:t>
            </a:r>
          </a:p>
        </p:txBody>
      </p:sp>
      <p:sp>
        <p:nvSpPr>
          <p:cNvPr id="425" name="200 (30) km/s"/>
          <p:cNvSpPr txBox="1"/>
          <p:nvPr/>
        </p:nvSpPr>
        <p:spPr>
          <a:xfrm rot="2700000">
            <a:off x="17484462" y="7391968"/>
            <a:ext cx="30051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400" indent="-406400" algn="r">
              <a:buSzPct val="123000"/>
              <a:buChar char="•"/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200 (30) km/s</a:t>
            </a:r>
          </a:p>
        </p:txBody>
      </p:sp>
      <p:sp>
        <p:nvSpPr>
          <p:cNvPr id="426" name="275 (80) km/s"/>
          <p:cNvSpPr txBox="1"/>
          <p:nvPr/>
        </p:nvSpPr>
        <p:spPr>
          <a:xfrm rot="2700000">
            <a:off x="20520458" y="7391968"/>
            <a:ext cx="300513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400" indent="-406400" algn="r">
              <a:buSzPct val="123000"/>
              <a:buChar char="•"/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275 (80) km/s</a:t>
            </a:r>
          </a:p>
        </p:txBody>
      </p:sp>
      <p:sp>
        <p:nvSpPr>
          <p:cNvPr id="427" name="Line"/>
          <p:cNvSpPr/>
          <p:nvPr/>
        </p:nvSpPr>
        <p:spPr>
          <a:xfrm>
            <a:off x="16525693" y="6642100"/>
            <a:ext cx="4669979" cy="0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8" name="Middle Corona (1.5–3 R☉)"/>
          <p:cNvSpPr txBox="1"/>
          <p:nvPr/>
        </p:nvSpPr>
        <p:spPr>
          <a:xfrm>
            <a:off x="15913552" y="5928297"/>
            <a:ext cx="542530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Middle Corona (1.5–3 R</a:t>
            </a:r>
            <a:r>
              <a:rPr baseline="-5999"/>
              <a:t>☉</a:t>
            </a:r>
            <a:r>
              <a:t>)</a:t>
            </a:r>
          </a:p>
        </p:txBody>
      </p:sp>
      <p:sp>
        <p:nvSpPr>
          <p:cNvPr id="429" name="Observational Gap"/>
          <p:cNvSpPr txBox="1"/>
          <p:nvPr/>
        </p:nvSpPr>
        <p:spPr>
          <a:xfrm>
            <a:off x="4269717" y="2666344"/>
            <a:ext cx="39263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Observational Gap</a:t>
            </a:r>
          </a:p>
        </p:txBody>
      </p:sp>
      <p:sp>
        <p:nvSpPr>
          <p:cNvPr id="430" name="Line"/>
          <p:cNvSpPr/>
          <p:nvPr/>
        </p:nvSpPr>
        <p:spPr>
          <a:xfrm>
            <a:off x="7016917" y="1573702"/>
            <a:ext cx="1607296" cy="1607297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1" name="1 R☉"/>
          <p:cNvSpPr txBox="1"/>
          <p:nvPr/>
        </p:nvSpPr>
        <p:spPr>
          <a:xfrm>
            <a:off x="14830384" y="4953887"/>
            <a:ext cx="113057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 R</a:t>
            </a:r>
            <a:r>
              <a:rPr baseline="-5999"/>
              <a:t>☉</a:t>
            </a:r>
          </a:p>
        </p:txBody>
      </p:sp>
      <p:sp>
        <p:nvSpPr>
          <p:cNvPr id="432" name="2 R☉"/>
          <p:cNvSpPr txBox="1"/>
          <p:nvPr/>
        </p:nvSpPr>
        <p:spPr>
          <a:xfrm>
            <a:off x="17730382" y="3932991"/>
            <a:ext cx="113057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R</a:t>
            </a:r>
            <a:r>
              <a:rPr baseline="-5999"/>
              <a:t>☉</a:t>
            </a:r>
          </a:p>
        </p:txBody>
      </p:sp>
      <p:sp>
        <p:nvSpPr>
          <p:cNvPr id="433" name="3 R☉"/>
          <p:cNvSpPr txBox="1"/>
          <p:nvPr/>
        </p:nvSpPr>
        <p:spPr>
          <a:xfrm>
            <a:off x="20569070" y="2921000"/>
            <a:ext cx="113057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 R</a:t>
            </a:r>
            <a:r>
              <a:rPr baseline="-5999"/>
              <a:t>☉</a:t>
            </a:r>
          </a:p>
        </p:txBody>
      </p:sp>
      <p:sp>
        <p:nvSpPr>
          <p:cNvPr id="434" name="Flare Loops"/>
          <p:cNvSpPr txBox="1"/>
          <p:nvPr/>
        </p:nvSpPr>
        <p:spPr>
          <a:xfrm>
            <a:off x="6966217" y="8333331"/>
            <a:ext cx="25286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Flare Loops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